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5143500" type="screen16x9"/>
  <p:notesSz cx="6858000" cy="9144000"/>
  <p:embeddedFontLst>
    <p:embeddedFont>
      <p:font typeface="Comfortaa" panose="020B0604020202020204" charset="0"/>
      <p:regular r:id="rId39"/>
      <p:bold r:id="rId40"/>
    </p:embeddedFont>
    <p:embeddedFont>
      <p:font typeface="Montserrat" panose="020B0604020202020204" charset="0"/>
      <p:regular r:id="rId41"/>
      <p:bold r:id="rId42"/>
      <p:italic r:id="rId43"/>
      <p:boldItalic r:id="rId44"/>
    </p:embeddedFont>
    <p:embeddedFont>
      <p:font typeface="Proxima Nova"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50" autoAdjust="0"/>
  </p:normalViewPr>
  <p:slideViewPr>
    <p:cSldViewPr snapToGrid="0">
      <p:cViewPr>
        <p:scale>
          <a:sx n="142" d="100"/>
          <a:sy n="142" d="100"/>
        </p:scale>
        <p:origin x="739" y="44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106869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546479c89a_0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546479c89a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46479c89a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546479c89a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551139811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55113981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51139811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551139811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51139811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51139811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51139811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551139811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51139811b_0_4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551139811b_0_4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51139811b_0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551139811b_0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51139811b_0_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51139811b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51139811b_0_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551139811b_0_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546479c89a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546479c89a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551139811b_0_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551139811b_0_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551139811b_0_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551139811b_0_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551139811b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551139811b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551139811b_0_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551139811b_0_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551139811b_0_4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51139811b_0_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51139811b_0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551139811b_0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551139811b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551139811b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551139811b_0_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551139811b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551139811b_0_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551139811b_0_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551139811b_0_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551139811b_0_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546479c89a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546479c89a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51139811b_0_5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51139811b_0_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551139811b_0_5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551139811b_0_5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551139811b_0_5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551139811b_0_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551139811b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551139811b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551139811b_0_5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551139811b_0_5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551139811b_0_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551139811b_0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551139811b_0_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551139811b_0_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546479c89a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546479c89a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46479c89a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46479c89a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46479c89a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46479c89a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46479c89a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546479c89a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546479c89a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546479c89a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46479c89a_0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46479c89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41" name="Google Shape;41;p9"/>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100"/>
              <a:buNone/>
              <a:defRPr sz="2100"/>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4F5C"/>
        </a:solidFill>
        <a:effectLst/>
      </p:bgPr>
    </p:bg>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Stress and Anxiety </a:t>
            </a:r>
            <a:endParaRPr/>
          </a:p>
        </p:txBody>
      </p:sp>
      <p:sp>
        <p:nvSpPr>
          <p:cNvPr id="60" name="Google Shape;60;p13"/>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Lesson One</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omfortaa"/>
                <a:ea typeface="Comfortaa"/>
                <a:cs typeface="Comfortaa"/>
                <a:sym typeface="Comfortaa"/>
              </a:rPr>
              <a:t>Deep Breathing </a:t>
            </a:r>
            <a:endParaRPr>
              <a:latin typeface="Comfortaa"/>
              <a:ea typeface="Comfortaa"/>
              <a:cs typeface="Comfortaa"/>
              <a:sym typeface="Comfortaa"/>
            </a:endParaRPr>
          </a:p>
        </p:txBody>
      </p:sp>
      <p:sp>
        <p:nvSpPr>
          <p:cNvPr id="117" name="Google Shape;117;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omfortaa"/>
              <a:buChar char="●"/>
            </a:pPr>
            <a:r>
              <a:rPr lang="en" dirty="0">
                <a:latin typeface="Comfortaa"/>
                <a:ea typeface="Comfortaa"/>
                <a:cs typeface="Comfortaa"/>
                <a:sym typeface="Comfortaa"/>
              </a:rPr>
              <a:t>Take a really deep breath that makes your chest expand. </a:t>
            </a:r>
            <a:endParaRPr dirty="0">
              <a:latin typeface="Comfortaa"/>
              <a:ea typeface="Comfortaa"/>
              <a:cs typeface="Comfortaa"/>
              <a:sym typeface="Comfortaa"/>
            </a:endParaRPr>
          </a:p>
          <a:p>
            <a:pPr marL="457200" lvl="0" indent="-342900" algn="l" rtl="0">
              <a:spcBef>
                <a:spcPts val="0"/>
              </a:spcBef>
              <a:spcAft>
                <a:spcPts val="0"/>
              </a:spcAft>
              <a:buSzPts val="1800"/>
              <a:buFont typeface="Comfortaa"/>
              <a:buChar char="●"/>
            </a:pPr>
            <a:r>
              <a:rPr lang="en" dirty="0">
                <a:latin typeface="Comfortaa"/>
                <a:ea typeface="Comfortaa"/>
                <a:cs typeface="Comfortaa"/>
                <a:sym typeface="Comfortaa"/>
              </a:rPr>
              <a:t>Hold it for five seconds and then let it out. </a:t>
            </a:r>
            <a:endParaRPr dirty="0">
              <a:latin typeface="Comfortaa"/>
              <a:ea typeface="Comfortaa"/>
              <a:cs typeface="Comfortaa"/>
              <a:sym typeface="Comfortaa"/>
            </a:endParaRPr>
          </a:p>
          <a:p>
            <a:pPr marL="457200" lvl="0" indent="-342900" algn="l" rtl="0">
              <a:spcBef>
                <a:spcPts val="0"/>
              </a:spcBef>
              <a:spcAft>
                <a:spcPts val="0"/>
              </a:spcAft>
              <a:buSzPts val="1800"/>
              <a:buFont typeface="Comfortaa"/>
              <a:buChar char="●"/>
            </a:pPr>
            <a:r>
              <a:rPr lang="en" dirty="0">
                <a:latin typeface="Comfortaa"/>
                <a:ea typeface="Comfortaa"/>
                <a:cs typeface="Comfortaa"/>
                <a:sym typeface="Comfortaa"/>
              </a:rPr>
              <a:t>It’s okay to make noise as you exhale. </a:t>
            </a:r>
            <a:endParaRPr dirty="0">
              <a:latin typeface="Comfortaa"/>
              <a:ea typeface="Comfortaa"/>
              <a:cs typeface="Comfortaa"/>
              <a:sym typeface="Comfortaa"/>
            </a:endParaRPr>
          </a:p>
          <a:p>
            <a:pPr marL="457200" lvl="0" indent="-342900" algn="l" rtl="0">
              <a:spcBef>
                <a:spcPts val="0"/>
              </a:spcBef>
              <a:spcAft>
                <a:spcPts val="0"/>
              </a:spcAft>
              <a:buSzPts val="1800"/>
              <a:buFont typeface="Comfortaa"/>
              <a:buChar char="●"/>
            </a:pPr>
            <a:r>
              <a:rPr lang="en" dirty="0">
                <a:latin typeface="Comfortaa"/>
                <a:ea typeface="Comfortaa"/>
                <a:cs typeface="Comfortaa"/>
                <a:sym typeface="Comfortaa"/>
              </a:rPr>
              <a:t>Try again 4-5 times </a:t>
            </a:r>
            <a:endParaRPr dirty="0">
              <a:latin typeface="Comfortaa"/>
              <a:ea typeface="Comfortaa"/>
              <a:cs typeface="Comfortaa"/>
              <a:sym typeface="Comfortaa"/>
            </a:endParaRPr>
          </a:p>
          <a:p>
            <a:pPr marL="0" lvl="0" indent="0" algn="l" rtl="0">
              <a:spcBef>
                <a:spcPts val="1600"/>
              </a:spcBef>
              <a:spcAft>
                <a:spcPts val="1600"/>
              </a:spcAft>
              <a:buNone/>
            </a:pPr>
            <a:endParaRPr dirty="0"/>
          </a:p>
        </p:txBody>
      </p:sp>
      <p:pic>
        <p:nvPicPr>
          <p:cNvPr id="118" name="Google Shape;118;p22"/>
          <p:cNvPicPr preferRelativeResize="0"/>
          <p:nvPr/>
        </p:nvPicPr>
        <p:blipFill>
          <a:blip r:embed="rId3">
            <a:alphaModFix/>
          </a:blip>
          <a:stretch>
            <a:fillRect/>
          </a:stretch>
        </p:blipFill>
        <p:spPr>
          <a:xfrm>
            <a:off x="699925" y="2714276"/>
            <a:ext cx="7744149" cy="1921076"/>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254200" y="147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omfortaa"/>
                <a:ea typeface="Comfortaa"/>
                <a:cs typeface="Comfortaa"/>
                <a:sym typeface="Comfortaa"/>
              </a:rPr>
              <a:t>Wrap Up</a:t>
            </a:r>
            <a:endParaRPr>
              <a:latin typeface="Comfortaa"/>
              <a:ea typeface="Comfortaa"/>
              <a:cs typeface="Comfortaa"/>
              <a:sym typeface="Comfortaa"/>
            </a:endParaRPr>
          </a:p>
        </p:txBody>
      </p:sp>
      <p:sp>
        <p:nvSpPr>
          <p:cNvPr id="124" name="Google Shape;124;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Comfortaa"/>
              <a:buChar char="●"/>
            </a:pPr>
            <a:r>
              <a:rPr lang="en" sz="2400">
                <a:latin typeface="Comfortaa"/>
                <a:ea typeface="Comfortaa"/>
                <a:cs typeface="Comfortaa"/>
                <a:sym typeface="Comfortaa"/>
              </a:rPr>
              <a:t>What is the point of doing these exercises </a:t>
            </a:r>
            <a:endParaRPr sz="2400">
              <a:latin typeface="Comfortaa"/>
              <a:ea typeface="Comfortaa"/>
              <a:cs typeface="Comfortaa"/>
              <a:sym typeface="Comfortaa"/>
            </a:endParaRPr>
          </a:p>
          <a:p>
            <a:pPr marL="457200" lvl="0" indent="-381000" algn="l" rtl="0">
              <a:spcBef>
                <a:spcPts val="0"/>
              </a:spcBef>
              <a:spcAft>
                <a:spcPts val="0"/>
              </a:spcAft>
              <a:buSzPts val="2400"/>
              <a:buFont typeface="Comfortaa"/>
              <a:buChar char="●"/>
            </a:pPr>
            <a:r>
              <a:rPr lang="en" sz="2400">
                <a:latin typeface="Comfortaa"/>
                <a:ea typeface="Comfortaa"/>
                <a:cs typeface="Comfortaa"/>
                <a:sym typeface="Comfortaa"/>
              </a:rPr>
              <a:t>Your homework tonight is to teach someone one of these stress relievers</a:t>
            </a:r>
            <a:endParaRPr sz="2400">
              <a:latin typeface="Comfortaa"/>
              <a:ea typeface="Comfortaa"/>
              <a:cs typeface="Comfortaa"/>
              <a:sym typeface="Comfortaa"/>
            </a:endParaRPr>
          </a:p>
          <a:p>
            <a:pPr marL="457200" lvl="0" indent="0" algn="l" rtl="0">
              <a:spcBef>
                <a:spcPts val="1600"/>
              </a:spcBef>
              <a:spcAft>
                <a:spcPts val="1600"/>
              </a:spcAft>
              <a:buNone/>
            </a:pPr>
            <a:endParaRPr sz="2400">
              <a:latin typeface="Comfortaa"/>
              <a:ea typeface="Comfortaa"/>
              <a:cs typeface="Comfortaa"/>
              <a:sym typeface="Comfortaa"/>
            </a:endParaRPr>
          </a:p>
        </p:txBody>
      </p:sp>
      <p:pic>
        <p:nvPicPr>
          <p:cNvPr id="125" name="Google Shape;125;p23"/>
          <p:cNvPicPr preferRelativeResize="0"/>
          <p:nvPr/>
        </p:nvPicPr>
        <p:blipFill>
          <a:blip r:embed="rId3">
            <a:alphaModFix/>
          </a:blip>
          <a:stretch>
            <a:fillRect/>
          </a:stretch>
        </p:blipFill>
        <p:spPr>
          <a:xfrm>
            <a:off x="311700" y="147575"/>
            <a:ext cx="9144000" cy="434890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29"/>
        <p:cNvGrpSpPr/>
        <p:nvPr/>
      </p:nvGrpSpPr>
      <p:grpSpPr>
        <a:xfrm>
          <a:off x="0" y="0"/>
          <a:ext cx="0" cy="0"/>
          <a:chOff x="0" y="0"/>
          <a:chExt cx="0" cy="0"/>
        </a:xfrm>
      </p:grpSpPr>
      <p:sp>
        <p:nvSpPr>
          <p:cNvPr id="130" name="Google Shape;130;p24"/>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Dealing with Stress and Anxiety</a:t>
            </a:r>
            <a:endParaRPr/>
          </a:p>
        </p:txBody>
      </p:sp>
      <p:sp>
        <p:nvSpPr>
          <p:cNvPr id="131" name="Google Shape;131;p24"/>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Lesson 2 </a:t>
            </a: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omfortaa"/>
                <a:ea typeface="Comfortaa"/>
                <a:cs typeface="Comfortaa"/>
                <a:sym typeface="Comfortaa"/>
              </a:rPr>
              <a:t>Lesson 2: Learning Objectives</a:t>
            </a:r>
            <a:endParaRPr>
              <a:latin typeface="Comfortaa"/>
              <a:ea typeface="Comfortaa"/>
              <a:cs typeface="Comfortaa"/>
              <a:sym typeface="Comfortaa"/>
            </a:endParaRPr>
          </a:p>
        </p:txBody>
      </p:sp>
      <p:sp>
        <p:nvSpPr>
          <p:cNvPr id="137" name="Google Shape;137;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SzPts val="1800"/>
              <a:buFont typeface="Comfortaa"/>
              <a:buAutoNum type="arabicPeriod"/>
            </a:pPr>
            <a:r>
              <a:rPr lang="en" b="1">
                <a:latin typeface="Comfortaa"/>
                <a:ea typeface="Comfortaa"/>
                <a:cs typeface="Comfortaa"/>
                <a:sym typeface="Comfortaa"/>
              </a:rPr>
              <a:t>Identify 3 healthy ways to deal with stress including what they involve and the advantages of each</a:t>
            </a:r>
            <a:endParaRPr b="1">
              <a:latin typeface="Comfortaa"/>
              <a:ea typeface="Comfortaa"/>
              <a:cs typeface="Comfortaa"/>
              <a:sym typeface="Comfortaa"/>
            </a:endParaRPr>
          </a:p>
          <a:p>
            <a:pPr marL="457200" lvl="0" indent="-342900" algn="l" rtl="0">
              <a:lnSpc>
                <a:spcPct val="200000"/>
              </a:lnSpc>
              <a:spcBef>
                <a:spcPts val="0"/>
              </a:spcBef>
              <a:spcAft>
                <a:spcPts val="0"/>
              </a:spcAft>
              <a:buSzPts val="1800"/>
              <a:buFont typeface="Comfortaa"/>
              <a:buAutoNum type="arabicPeriod"/>
            </a:pPr>
            <a:r>
              <a:rPr lang="en" b="1">
                <a:latin typeface="Comfortaa"/>
                <a:ea typeface="Comfortaa"/>
                <a:cs typeface="Comfortaa"/>
                <a:sym typeface="Comfortaa"/>
              </a:rPr>
              <a:t>Look and listen for stress or anxiety in a friend’s instant message (IM)</a:t>
            </a:r>
            <a:endParaRPr b="1">
              <a:latin typeface="Comfortaa"/>
              <a:ea typeface="Comfortaa"/>
              <a:cs typeface="Comfortaa"/>
              <a:sym typeface="Comfortaa"/>
            </a:endParaRPr>
          </a:p>
          <a:p>
            <a:pPr marL="457200" lvl="0" indent="-342900" algn="l" rtl="0">
              <a:lnSpc>
                <a:spcPct val="200000"/>
              </a:lnSpc>
              <a:spcBef>
                <a:spcPts val="0"/>
              </a:spcBef>
              <a:spcAft>
                <a:spcPts val="0"/>
              </a:spcAft>
              <a:buSzPts val="1800"/>
              <a:buFont typeface="Comfortaa"/>
              <a:buAutoNum type="arabicPeriod"/>
            </a:pPr>
            <a:r>
              <a:rPr lang="en" b="1">
                <a:latin typeface="Comfortaa"/>
                <a:ea typeface="Comfortaa"/>
                <a:cs typeface="Comfortaa"/>
                <a:sym typeface="Comfortaa"/>
              </a:rPr>
              <a:t>Link a friend to a particular stress reducer and explain reasons for that suggestion </a:t>
            </a:r>
            <a:endParaRPr b="1">
              <a:latin typeface="Comfortaa"/>
              <a:ea typeface="Comfortaa"/>
              <a:cs typeface="Comfortaa"/>
              <a:sym typeface="Comforta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Recap Lesson 1</a:t>
            </a:r>
            <a:endParaRPr/>
          </a:p>
        </p:txBody>
      </p:sp>
      <p:sp>
        <p:nvSpPr>
          <p:cNvPr id="143" name="Google Shape;143;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Your homework assignment </a:t>
            </a:r>
            <a:endParaRPr sz="2400"/>
          </a:p>
          <a:p>
            <a:pPr marL="457200" lvl="0" indent="-381000" algn="l" rtl="0">
              <a:spcBef>
                <a:spcPts val="0"/>
              </a:spcBef>
              <a:spcAft>
                <a:spcPts val="0"/>
              </a:spcAft>
              <a:buSzPts val="2400"/>
              <a:buChar char="●"/>
            </a:pPr>
            <a:r>
              <a:rPr lang="en" sz="2400"/>
              <a:t>What are some unhealthy ways to deal with stress? </a:t>
            </a:r>
            <a:endParaRPr sz="2400"/>
          </a:p>
          <a:p>
            <a:pPr marL="457200" lvl="0" indent="0" algn="l" rtl="0">
              <a:spcBef>
                <a:spcPts val="1600"/>
              </a:spcBef>
              <a:spcAft>
                <a:spcPts val="1600"/>
              </a:spcAft>
              <a:buNone/>
            </a:pPr>
            <a:endParaRPr sz="2400"/>
          </a:p>
        </p:txBody>
      </p:sp>
      <p:pic>
        <p:nvPicPr>
          <p:cNvPr id="144" name="Google Shape;144;p26"/>
          <p:cNvPicPr preferRelativeResize="0"/>
          <p:nvPr/>
        </p:nvPicPr>
        <p:blipFill>
          <a:blip r:embed="rId3">
            <a:alphaModFix/>
          </a:blip>
          <a:stretch>
            <a:fillRect/>
          </a:stretch>
        </p:blipFill>
        <p:spPr>
          <a:xfrm>
            <a:off x="528450" y="2263600"/>
            <a:ext cx="7715250" cy="2532874"/>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p:nvPr/>
        </p:nvSpPr>
        <p:spPr>
          <a:xfrm>
            <a:off x="188001" y="1219138"/>
            <a:ext cx="5496056" cy="562251"/>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lt2"/>
                </a:solidFill>
                <a:latin typeface="Arial"/>
              </a:rPr>
              <a:t>hitting things or people</a:t>
            </a:r>
          </a:p>
        </p:txBody>
      </p:sp>
      <p:sp>
        <p:nvSpPr>
          <p:cNvPr id="150" name="Google Shape;150;p27"/>
          <p:cNvSpPr/>
          <p:nvPr/>
        </p:nvSpPr>
        <p:spPr>
          <a:xfrm>
            <a:off x="188000" y="1924972"/>
            <a:ext cx="4243321" cy="832576"/>
          </a:xfrm>
          <a:prstGeom prst="rect">
            <a:avLst/>
          </a:prstGeom>
        </p:spPr>
        <p:txBody>
          <a:bodyPr>
            <a:prstTxWarp prst="textPlain">
              <a:avLst/>
            </a:prstTxWarp>
          </a:bodyPr>
          <a:lstStyle/>
          <a:p>
            <a:pPr lvl="0" algn="ctr"/>
            <a:r>
              <a:rPr b="0" i="0">
                <a:ln w="9525" cap="flat" cmpd="sng">
                  <a:solidFill>
                    <a:srgbClr val="6AA84F"/>
                  </a:solidFill>
                  <a:prstDash val="solid"/>
                  <a:round/>
                  <a:headEnd type="none" w="sm" len="sm"/>
                  <a:tailEnd type="none" w="sm" len="sm"/>
                </a:ln>
                <a:solidFill>
                  <a:srgbClr val="A61C00"/>
                </a:solidFill>
                <a:latin typeface="Arial"/>
              </a:rPr>
              <a:t>picking fights</a:t>
            </a:r>
          </a:p>
        </p:txBody>
      </p:sp>
      <p:sp>
        <p:nvSpPr>
          <p:cNvPr id="151" name="Google Shape;151;p27"/>
          <p:cNvSpPr/>
          <p:nvPr/>
        </p:nvSpPr>
        <p:spPr>
          <a:xfrm>
            <a:off x="188000" y="2679200"/>
            <a:ext cx="3247118" cy="983551"/>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CC4125"/>
                </a:solidFill>
                <a:latin typeface="Arial"/>
              </a:rPr>
              <a:t>spreading rumors</a:t>
            </a:r>
          </a:p>
        </p:txBody>
      </p:sp>
      <p:sp>
        <p:nvSpPr>
          <p:cNvPr id="152" name="Google Shape;152;p27"/>
          <p:cNvSpPr/>
          <p:nvPr/>
        </p:nvSpPr>
        <p:spPr>
          <a:xfrm>
            <a:off x="188000" y="4050773"/>
            <a:ext cx="8191269" cy="983549"/>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134F5C"/>
                </a:solidFill>
                <a:latin typeface="Arial"/>
              </a:rPr>
              <a:t>yelling at friends or family</a:t>
            </a:r>
          </a:p>
        </p:txBody>
      </p:sp>
      <p:sp>
        <p:nvSpPr>
          <p:cNvPr id="153" name="Google Shape;153;p27"/>
          <p:cNvSpPr/>
          <p:nvPr/>
        </p:nvSpPr>
        <p:spPr>
          <a:xfrm>
            <a:off x="4572000" y="1982800"/>
            <a:ext cx="4009464" cy="983551"/>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0000FF"/>
                </a:solidFill>
                <a:latin typeface="Arial"/>
              </a:rPr>
              <a:t>drinking, smoking, doing drugs</a:t>
            </a:r>
          </a:p>
        </p:txBody>
      </p:sp>
      <p:sp>
        <p:nvSpPr>
          <p:cNvPr id="154" name="Google Shape;154;p27"/>
          <p:cNvSpPr/>
          <p:nvPr/>
        </p:nvSpPr>
        <p:spPr>
          <a:xfrm>
            <a:off x="687800" y="3531175"/>
            <a:ext cx="3082579" cy="682550"/>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lt2"/>
                </a:solidFill>
                <a:latin typeface="Arial"/>
              </a:rPr>
              <a:t>eating too much</a:t>
            </a:r>
          </a:p>
        </p:txBody>
      </p:sp>
      <p:sp>
        <p:nvSpPr>
          <p:cNvPr id="155" name="Google Shape;155;p27"/>
          <p:cNvSpPr/>
          <p:nvPr/>
        </p:nvSpPr>
        <p:spPr>
          <a:xfrm>
            <a:off x="4055700" y="3531175"/>
            <a:ext cx="4652745" cy="682550"/>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274E13"/>
                </a:solidFill>
                <a:latin typeface="Arial"/>
              </a:rPr>
              <a:t>sleeping too much</a:t>
            </a:r>
          </a:p>
        </p:txBody>
      </p:sp>
      <p:sp>
        <p:nvSpPr>
          <p:cNvPr id="156" name="Google Shape;156;p27"/>
          <p:cNvSpPr/>
          <p:nvPr/>
        </p:nvSpPr>
        <p:spPr>
          <a:xfrm>
            <a:off x="3625952" y="2966350"/>
            <a:ext cx="4901801" cy="606874"/>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0000FF"/>
                </a:solidFill>
                <a:latin typeface="Arial"/>
              </a:rPr>
              <a:t>stop hanging out with friends</a:t>
            </a:r>
          </a:p>
        </p:txBody>
      </p:sp>
      <p:sp>
        <p:nvSpPr>
          <p:cNvPr id="157" name="Google Shape;157;p27"/>
          <p:cNvSpPr/>
          <p:nvPr/>
        </p:nvSpPr>
        <p:spPr>
          <a:xfrm>
            <a:off x="5896875" y="1074550"/>
            <a:ext cx="2935426" cy="851450"/>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B45F06"/>
                </a:solidFill>
                <a:latin typeface="Arial"/>
              </a:rPr>
              <a:t>staying in your room</a:t>
            </a:r>
          </a:p>
        </p:txBody>
      </p:sp>
      <p:sp>
        <p:nvSpPr>
          <p:cNvPr id="158" name="Google Shape;158;p27"/>
          <p:cNvSpPr/>
          <p:nvPr/>
        </p:nvSpPr>
        <p:spPr>
          <a:xfrm>
            <a:off x="389775" y="232889"/>
            <a:ext cx="8191710" cy="918455"/>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93C47D"/>
                </a:solidFill>
                <a:latin typeface="Arial"/>
              </a:rPr>
              <a:t>not going to school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Healthy ways of dealing with Stress</a:t>
            </a:r>
            <a:endParaRPr/>
          </a:p>
        </p:txBody>
      </p:sp>
      <p:sp>
        <p:nvSpPr>
          <p:cNvPr id="164" name="Google Shape;164;p28"/>
          <p:cNvSpPr txBox="1">
            <a:spLocks noGrp="1"/>
          </p:cNvSpPr>
          <p:nvPr>
            <p:ph type="body" idx="1"/>
          </p:nvPr>
        </p:nvSpPr>
        <p:spPr>
          <a:xfrm>
            <a:off x="311700" y="1152475"/>
            <a:ext cx="8520600" cy="3615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omfortaa"/>
              <a:buAutoNum type="arabicPeriod"/>
            </a:pPr>
            <a:r>
              <a:rPr lang="en" b="1">
                <a:latin typeface="Comfortaa"/>
                <a:ea typeface="Comfortaa"/>
                <a:cs typeface="Comfortaa"/>
                <a:sym typeface="Comfortaa"/>
              </a:rPr>
              <a:t>Talking it out: talking about feelings, ranting or venting with someone you trust, face-to-face, electronically or over the phone </a:t>
            </a:r>
            <a:endParaRPr b="1">
              <a:latin typeface="Comfortaa"/>
              <a:ea typeface="Comfortaa"/>
              <a:cs typeface="Comfortaa"/>
              <a:sym typeface="Comfortaa"/>
            </a:endParaRPr>
          </a:p>
          <a:p>
            <a:pPr marL="457200" lvl="0" indent="0" algn="l" rtl="0">
              <a:spcBef>
                <a:spcPts val="1600"/>
              </a:spcBef>
              <a:spcAft>
                <a:spcPts val="0"/>
              </a:spcAft>
              <a:buNone/>
            </a:pPr>
            <a:endParaRPr b="1">
              <a:latin typeface="Comfortaa"/>
              <a:ea typeface="Comfortaa"/>
              <a:cs typeface="Comfortaa"/>
              <a:sym typeface="Comfortaa"/>
            </a:endParaRPr>
          </a:p>
          <a:p>
            <a:pPr marL="457200" lvl="0" indent="-342900" algn="l" rtl="0">
              <a:spcBef>
                <a:spcPts val="1600"/>
              </a:spcBef>
              <a:spcAft>
                <a:spcPts val="0"/>
              </a:spcAft>
              <a:buSzPts val="1800"/>
              <a:buFont typeface="Comfortaa"/>
              <a:buAutoNum type="arabicPeriod"/>
            </a:pPr>
            <a:r>
              <a:rPr lang="en" b="1">
                <a:latin typeface="Comfortaa"/>
                <a:ea typeface="Comfortaa"/>
                <a:cs typeface="Comfortaa"/>
                <a:sym typeface="Comfortaa"/>
              </a:rPr>
              <a:t>Problem Solving: figuring out different solutions and consequences of each. Sometimes there are a lot of problems going on at one time so you have to break each one down by itself</a:t>
            </a:r>
            <a:endParaRPr b="1">
              <a:latin typeface="Comfortaa"/>
              <a:ea typeface="Comfortaa"/>
              <a:cs typeface="Comfortaa"/>
              <a:sym typeface="Comfortaa"/>
            </a:endParaRPr>
          </a:p>
          <a:p>
            <a:pPr marL="0" lvl="0" indent="0" algn="l" rtl="0">
              <a:spcBef>
                <a:spcPts val="1600"/>
              </a:spcBef>
              <a:spcAft>
                <a:spcPts val="1600"/>
              </a:spcAft>
              <a:buNone/>
            </a:pPr>
            <a:r>
              <a:rPr lang="en" b="1">
                <a:latin typeface="Comfortaa"/>
                <a:ea typeface="Comfortaa"/>
                <a:cs typeface="Comfortaa"/>
                <a:sym typeface="Comfortaa"/>
              </a:rPr>
              <a:t>Example: Your big science project is due in two days. You’ve had two weeks to work on it, but you started. How are you going to solve this problem?</a:t>
            </a:r>
            <a:endParaRPr b="1">
              <a:latin typeface="Comfortaa"/>
              <a:ea typeface="Comfortaa"/>
              <a:cs typeface="Comfortaa"/>
              <a:sym typeface="Comforta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9"/>
          <p:cNvSpPr txBox="1">
            <a:spLocks noGrp="1"/>
          </p:cNvSpPr>
          <p:nvPr>
            <p:ph type="title"/>
          </p:nvPr>
        </p:nvSpPr>
        <p:spPr>
          <a:xfrm>
            <a:off x="311700" y="3211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omfortaa"/>
                <a:ea typeface="Comfortaa"/>
                <a:cs typeface="Comfortaa"/>
                <a:sym typeface="Comfortaa"/>
              </a:rPr>
              <a:t>Possible Solutions and Consequences  </a:t>
            </a:r>
            <a:endParaRPr>
              <a:latin typeface="Comfortaa"/>
              <a:ea typeface="Comfortaa"/>
              <a:cs typeface="Comfortaa"/>
              <a:sym typeface="Comfortaa"/>
            </a:endParaRPr>
          </a:p>
        </p:txBody>
      </p:sp>
      <p:sp>
        <p:nvSpPr>
          <p:cNvPr id="170" name="Google Shape;170;p29"/>
          <p:cNvSpPr txBox="1">
            <a:spLocks noGrp="1"/>
          </p:cNvSpPr>
          <p:nvPr>
            <p:ph type="body" idx="1"/>
          </p:nvPr>
        </p:nvSpPr>
        <p:spPr>
          <a:xfrm>
            <a:off x="224950" y="101772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Comfortaa"/>
              <a:buChar char="●"/>
            </a:pPr>
            <a:r>
              <a:rPr lang="en" sz="2400">
                <a:latin typeface="Comfortaa"/>
                <a:ea typeface="Comfortaa"/>
                <a:cs typeface="Comfortaa"/>
                <a:sym typeface="Comfortaa"/>
              </a:rPr>
              <a:t>Stay up late for the next two nights and get it done </a:t>
            </a:r>
            <a:endParaRPr sz="2400">
              <a:latin typeface="Comfortaa"/>
              <a:ea typeface="Comfortaa"/>
              <a:cs typeface="Comfortaa"/>
              <a:sym typeface="Comfortaa"/>
            </a:endParaRPr>
          </a:p>
          <a:p>
            <a:pPr marL="457200" lvl="0" indent="0" algn="l" rtl="0">
              <a:spcBef>
                <a:spcPts val="1600"/>
              </a:spcBef>
              <a:spcAft>
                <a:spcPts val="0"/>
              </a:spcAft>
              <a:buNone/>
            </a:pPr>
            <a:r>
              <a:rPr lang="en" sz="2400" b="1">
                <a:latin typeface="Comfortaa"/>
                <a:ea typeface="Comfortaa"/>
                <a:cs typeface="Comfortaa"/>
                <a:sym typeface="Comfortaa"/>
              </a:rPr>
              <a:t>What’s the consequence: </a:t>
            </a:r>
            <a:endParaRPr sz="2400" b="1">
              <a:latin typeface="Comfortaa"/>
              <a:ea typeface="Comfortaa"/>
              <a:cs typeface="Comfortaa"/>
              <a:sym typeface="Comfortaa"/>
            </a:endParaRPr>
          </a:p>
          <a:p>
            <a:pPr marL="457200" lvl="0" indent="-381000" algn="l" rtl="0">
              <a:lnSpc>
                <a:spcPct val="200000"/>
              </a:lnSpc>
              <a:spcBef>
                <a:spcPts val="1600"/>
              </a:spcBef>
              <a:spcAft>
                <a:spcPts val="0"/>
              </a:spcAft>
              <a:buSzPts val="2400"/>
              <a:buFont typeface="Comfortaa"/>
              <a:buChar char="●"/>
            </a:pPr>
            <a:r>
              <a:rPr lang="en" sz="2400">
                <a:latin typeface="Comfortaa"/>
                <a:ea typeface="Comfortaa"/>
                <a:cs typeface="Comfortaa"/>
                <a:sym typeface="Comfortaa"/>
              </a:rPr>
              <a:t>Just do what I can, but not worry about finishing</a:t>
            </a:r>
            <a:endParaRPr sz="2400">
              <a:latin typeface="Comfortaa"/>
              <a:ea typeface="Comfortaa"/>
              <a:cs typeface="Comfortaa"/>
              <a:sym typeface="Comfortaa"/>
            </a:endParaRPr>
          </a:p>
          <a:p>
            <a:pPr marL="457200" lvl="0" indent="-381000" algn="l" rtl="0">
              <a:lnSpc>
                <a:spcPct val="200000"/>
              </a:lnSpc>
              <a:spcBef>
                <a:spcPts val="0"/>
              </a:spcBef>
              <a:spcAft>
                <a:spcPts val="0"/>
              </a:spcAft>
              <a:buSzPts val="2400"/>
              <a:buFont typeface="Comfortaa"/>
              <a:buChar char="●"/>
            </a:pPr>
            <a:r>
              <a:rPr lang="en" sz="2400">
                <a:latin typeface="Comfortaa"/>
                <a:ea typeface="Comfortaa"/>
                <a:cs typeface="Comfortaa"/>
                <a:sym typeface="Comfortaa"/>
              </a:rPr>
              <a:t>Plead with my teacher for an extension </a:t>
            </a:r>
            <a:endParaRPr sz="2400">
              <a:latin typeface="Comfortaa"/>
              <a:ea typeface="Comfortaa"/>
              <a:cs typeface="Comfortaa"/>
              <a:sym typeface="Comfortaa"/>
            </a:endParaRPr>
          </a:p>
          <a:p>
            <a:pPr marL="457200" lvl="0" indent="-381000" algn="l" rtl="0">
              <a:lnSpc>
                <a:spcPct val="200000"/>
              </a:lnSpc>
              <a:spcBef>
                <a:spcPts val="0"/>
              </a:spcBef>
              <a:spcAft>
                <a:spcPts val="0"/>
              </a:spcAft>
              <a:buSzPts val="2400"/>
              <a:buFont typeface="Comfortaa"/>
              <a:buChar char="●"/>
            </a:pPr>
            <a:r>
              <a:rPr lang="en" sz="2400">
                <a:latin typeface="Comfortaa"/>
                <a:ea typeface="Comfortaa"/>
                <a:cs typeface="Comfortaa"/>
                <a:sym typeface="Comfortaa"/>
              </a:rPr>
              <a:t>Beg my dad to do it for me? </a:t>
            </a:r>
            <a:endParaRPr sz="2400">
              <a:latin typeface="Comfortaa"/>
              <a:ea typeface="Comfortaa"/>
              <a:cs typeface="Comfortaa"/>
              <a:sym typeface="Comfortaa"/>
            </a:endParaRPr>
          </a:p>
          <a:p>
            <a:pPr marL="0" lvl="0" indent="0" algn="l" rtl="0">
              <a:spcBef>
                <a:spcPts val="1600"/>
              </a:spcBef>
              <a:spcAft>
                <a:spcPts val="1600"/>
              </a:spcAft>
              <a:buNone/>
            </a:pPr>
            <a:endParaRPr>
              <a:latin typeface="Comfortaa"/>
              <a:ea typeface="Comfortaa"/>
              <a:cs typeface="Comfortaa"/>
              <a:sym typeface="Comforta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omfortaa"/>
                <a:ea typeface="Comfortaa"/>
                <a:cs typeface="Comfortaa"/>
                <a:sym typeface="Comfortaa"/>
              </a:rPr>
              <a:t>Healthy ways of dealing with Stress</a:t>
            </a:r>
            <a:endParaRPr>
              <a:latin typeface="Comfortaa"/>
              <a:ea typeface="Comfortaa"/>
              <a:cs typeface="Comfortaa"/>
              <a:sym typeface="Comfortaa"/>
            </a:endParaRPr>
          </a:p>
        </p:txBody>
      </p:sp>
      <p:sp>
        <p:nvSpPr>
          <p:cNvPr id="176" name="Google Shape;176;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lnSpc>
                <a:spcPct val="200000"/>
              </a:lnSpc>
              <a:spcBef>
                <a:spcPts val="0"/>
              </a:spcBef>
              <a:spcAft>
                <a:spcPts val="0"/>
              </a:spcAft>
              <a:buSzPts val="2400"/>
              <a:buFont typeface="Comfortaa"/>
              <a:buChar char="●"/>
            </a:pPr>
            <a:r>
              <a:rPr lang="en" sz="2400">
                <a:latin typeface="Comfortaa"/>
                <a:ea typeface="Comfortaa"/>
                <a:cs typeface="Comfortaa"/>
                <a:sym typeface="Comfortaa"/>
              </a:rPr>
              <a:t>Relaxation exercises like stretching, breathing, yoga, meditation, visualization </a:t>
            </a:r>
            <a:endParaRPr sz="2400">
              <a:latin typeface="Comfortaa"/>
              <a:ea typeface="Comfortaa"/>
              <a:cs typeface="Comfortaa"/>
              <a:sym typeface="Comfortaa"/>
            </a:endParaRPr>
          </a:p>
          <a:p>
            <a:pPr marL="457200" lvl="0" indent="-381000" algn="l" rtl="0">
              <a:lnSpc>
                <a:spcPct val="200000"/>
              </a:lnSpc>
              <a:spcBef>
                <a:spcPts val="0"/>
              </a:spcBef>
              <a:spcAft>
                <a:spcPts val="0"/>
              </a:spcAft>
              <a:buSzPts val="2400"/>
              <a:buFont typeface="Comfortaa"/>
              <a:buChar char="●"/>
            </a:pPr>
            <a:r>
              <a:rPr lang="en" sz="2400">
                <a:latin typeface="Comfortaa"/>
                <a:ea typeface="Comfortaa"/>
                <a:cs typeface="Comfortaa"/>
                <a:sym typeface="Comfortaa"/>
              </a:rPr>
              <a:t>Distractions/hobbies</a:t>
            </a:r>
            <a:endParaRPr sz="2400">
              <a:latin typeface="Comfortaa"/>
              <a:ea typeface="Comfortaa"/>
              <a:cs typeface="Comfortaa"/>
              <a:sym typeface="Comfortaa"/>
            </a:endParaRPr>
          </a:p>
          <a:p>
            <a:pPr marL="457200" lvl="0" indent="-381000" algn="l" rtl="0">
              <a:lnSpc>
                <a:spcPct val="200000"/>
              </a:lnSpc>
              <a:spcBef>
                <a:spcPts val="0"/>
              </a:spcBef>
              <a:spcAft>
                <a:spcPts val="0"/>
              </a:spcAft>
              <a:buSzPts val="2400"/>
              <a:buFont typeface="Comfortaa"/>
              <a:buChar char="●"/>
            </a:pPr>
            <a:r>
              <a:rPr lang="en" sz="2400">
                <a:latin typeface="Comfortaa"/>
                <a:ea typeface="Comfortaa"/>
                <a:cs typeface="Comfortaa"/>
                <a:sym typeface="Comfortaa"/>
              </a:rPr>
              <a:t>Keeping your body healthy: SELF - sleep, exercise, leisure, food </a:t>
            </a:r>
            <a:endParaRPr sz="2400">
              <a:latin typeface="Comfortaa"/>
              <a:ea typeface="Comfortaa"/>
              <a:cs typeface="Comfortaa"/>
              <a:sym typeface="Comfortaa"/>
            </a:endParaRPr>
          </a:p>
          <a:p>
            <a:pPr marL="457200" lvl="0" indent="0" algn="l" rtl="0">
              <a:spcBef>
                <a:spcPts val="1600"/>
              </a:spcBef>
              <a:spcAft>
                <a:spcPts val="1600"/>
              </a:spcAft>
              <a:buNone/>
            </a:pPr>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1"/>
          <p:cNvSpPr txBox="1">
            <a:spLocks noGrp="1"/>
          </p:cNvSpPr>
          <p:nvPr>
            <p:ph type="title"/>
          </p:nvPr>
        </p:nvSpPr>
        <p:spPr>
          <a:xfrm>
            <a:off x="224950" y="42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omfortaa"/>
                <a:ea typeface="Comfortaa"/>
                <a:cs typeface="Comfortaa"/>
                <a:sym typeface="Comfortaa"/>
              </a:rPr>
              <a:t>Activity 1: Sportsaholic: Look, Listen, Link </a:t>
            </a:r>
            <a:endParaRPr b="1">
              <a:latin typeface="Comfortaa"/>
              <a:ea typeface="Comfortaa"/>
              <a:cs typeface="Comfortaa"/>
              <a:sym typeface="Comfortaa"/>
            </a:endParaRPr>
          </a:p>
        </p:txBody>
      </p:sp>
      <p:pic>
        <p:nvPicPr>
          <p:cNvPr id="182" name="Google Shape;182;p31"/>
          <p:cNvPicPr preferRelativeResize="0"/>
          <p:nvPr/>
        </p:nvPicPr>
        <p:blipFill>
          <a:blip r:embed="rId3">
            <a:alphaModFix/>
          </a:blip>
          <a:stretch>
            <a:fillRect/>
          </a:stretch>
        </p:blipFill>
        <p:spPr>
          <a:xfrm>
            <a:off x="497625" y="1338950"/>
            <a:ext cx="2999350" cy="2617150"/>
          </a:xfrm>
          <a:prstGeom prst="rect">
            <a:avLst/>
          </a:prstGeom>
          <a:noFill/>
          <a:ln>
            <a:noFill/>
          </a:ln>
        </p:spPr>
      </p:pic>
      <p:pic>
        <p:nvPicPr>
          <p:cNvPr id="183" name="Google Shape;183;p31"/>
          <p:cNvPicPr preferRelativeResize="0"/>
          <p:nvPr/>
        </p:nvPicPr>
        <p:blipFill>
          <a:blip r:embed="rId4">
            <a:alphaModFix/>
          </a:blip>
          <a:stretch>
            <a:fillRect/>
          </a:stretch>
        </p:blipFill>
        <p:spPr>
          <a:xfrm>
            <a:off x="6449700" y="992925"/>
            <a:ext cx="2694300" cy="3482699"/>
          </a:xfrm>
          <a:prstGeom prst="rect">
            <a:avLst/>
          </a:prstGeom>
          <a:noFill/>
          <a:ln>
            <a:noFill/>
          </a:ln>
        </p:spPr>
      </p:pic>
      <p:pic>
        <p:nvPicPr>
          <p:cNvPr id="184" name="Google Shape;184;p31"/>
          <p:cNvPicPr preferRelativeResize="0"/>
          <p:nvPr/>
        </p:nvPicPr>
        <p:blipFill>
          <a:blip r:embed="rId5">
            <a:alphaModFix/>
          </a:blip>
          <a:stretch>
            <a:fillRect/>
          </a:stretch>
        </p:blipFill>
        <p:spPr>
          <a:xfrm>
            <a:off x="2790862" y="1552100"/>
            <a:ext cx="3562264" cy="321005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latin typeface="Comfortaa"/>
                <a:ea typeface="Comfortaa"/>
                <a:cs typeface="Comfortaa"/>
                <a:sym typeface="Comfortaa"/>
              </a:rPr>
              <a:t>Learning Objectives: Lesson 1</a:t>
            </a:r>
            <a:endParaRPr sz="3000" b="1">
              <a:latin typeface="Comfortaa"/>
              <a:ea typeface="Comfortaa"/>
              <a:cs typeface="Comfortaa"/>
              <a:sym typeface="Comfortaa"/>
            </a:endParaRPr>
          </a:p>
        </p:txBody>
      </p:sp>
      <p:sp>
        <p:nvSpPr>
          <p:cNvPr id="66" name="Google Shape;66;p14"/>
          <p:cNvSpPr txBox="1">
            <a:spLocks noGrp="1"/>
          </p:cNvSpPr>
          <p:nvPr>
            <p:ph type="body" idx="1"/>
          </p:nvPr>
        </p:nvSpPr>
        <p:spPr>
          <a:xfrm>
            <a:off x="311701" y="1152475"/>
            <a:ext cx="5436918" cy="34164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SzPts val="1800"/>
              <a:buFont typeface="Comfortaa"/>
              <a:buAutoNum type="arabicPeriod"/>
            </a:pPr>
            <a:r>
              <a:rPr lang="en" b="1" dirty="0">
                <a:latin typeface="Comfortaa"/>
                <a:ea typeface="Comfortaa"/>
                <a:cs typeface="Comfortaa"/>
                <a:sym typeface="Comfortaa"/>
              </a:rPr>
              <a:t>Define stress and anxiety </a:t>
            </a:r>
            <a:endParaRPr b="1" dirty="0">
              <a:latin typeface="Comfortaa"/>
              <a:ea typeface="Comfortaa"/>
              <a:cs typeface="Comfortaa"/>
              <a:sym typeface="Comfortaa"/>
            </a:endParaRPr>
          </a:p>
          <a:p>
            <a:pPr marL="457200" lvl="0" indent="-342900" algn="l" rtl="0">
              <a:lnSpc>
                <a:spcPct val="200000"/>
              </a:lnSpc>
              <a:spcBef>
                <a:spcPts val="0"/>
              </a:spcBef>
              <a:spcAft>
                <a:spcPts val="0"/>
              </a:spcAft>
              <a:buSzPts val="1800"/>
              <a:buFont typeface="Comfortaa"/>
              <a:buAutoNum type="arabicPeriod"/>
            </a:pPr>
            <a:r>
              <a:rPr lang="en" b="1" dirty="0">
                <a:latin typeface="Comfortaa"/>
                <a:ea typeface="Comfortaa"/>
                <a:cs typeface="Comfortaa"/>
                <a:sym typeface="Comfortaa"/>
              </a:rPr>
              <a:t>Identify causes of stress and anxiety </a:t>
            </a:r>
            <a:endParaRPr b="1" dirty="0">
              <a:latin typeface="Comfortaa"/>
              <a:ea typeface="Comfortaa"/>
              <a:cs typeface="Comfortaa"/>
              <a:sym typeface="Comfortaa"/>
            </a:endParaRPr>
          </a:p>
          <a:p>
            <a:pPr marL="457200" lvl="0" indent="-342900" algn="l" rtl="0">
              <a:lnSpc>
                <a:spcPct val="200000"/>
              </a:lnSpc>
              <a:spcBef>
                <a:spcPts val="0"/>
              </a:spcBef>
              <a:spcAft>
                <a:spcPts val="0"/>
              </a:spcAft>
              <a:buSzPts val="1800"/>
              <a:buFont typeface="Comfortaa"/>
              <a:buAutoNum type="arabicPeriod"/>
            </a:pPr>
            <a:r>
              <a:rPr lang="en" b="1" dirty="0">
                <a:latin typeface="Comfortaa"/>
                <a:ea typeface="Comfortaa"/>
                <a:cs typeface="Comfortaa"/>
                <a:sym typeface="Comfortaa"/>
              </a:rPr>
              <a:t>Recognize how anxiety affects one’s body and what feelings describe anxiety </a:t>
            </a:r>
            <a:endParaRPr b="1" dirty="0">
              <a:latin typeface="Comfortaa"/>
              <a:ea typeface="Comfortaa"/>
              <a:cs typeface="Comfortaa"/>
              <a:sym typeface="Comfortaa"/>
            </a:endParaRPr>
          </a:p>
          <a:p>
            <a:pPr marL="457200" lvl="0" indent="-342900" algn="l" rtl="0">
              <a:lnSpc>
                <a:spcPct val="200000"/>
              </a:lnSpc>
              <a:spcBef>
                <a:spcPts val="0"/>
              </a:spcBef>
              <a:spcAft>
                <a:spcPts val="0"/>
              </a:spcAft>
              <a:buSzPts val="1800"/>
              <a:buFont typeface="Comfortaa"/>
              <a:buAutoNum type="arabicPeriod"/>
            </a:pPr>
            <a:r>
              <a:rPr lang="en" b="1" dirty="0">
                <a:latin typeface="Comfortaa"/>
                <a:ea typeface="Comfortaa"/>
                <a:cs typeface="Comfortaa"/>
                <a:sym typeface="Comfortaa"/>
              </a:rPr>
              <a:t>Demonstrate stress relievers </a:t>
            </a:r>
            <a:endParaRPr b="1" dirty="0">
              <a:latin typeface="Comfortaa"/>
              <a:ea typeface="Comfortaa"/>
              <a:cs typeface="Comfortaa"/>
              <a:sym typeface="Comfortaa"/>
            </a:endParaRPr>
          </a:p>
        </p:txBody>
      </p:sp>
      <p:pic>
        <p:nvPicPr>
          <p:cNvPr id="1026" name="Picture 2" descr="C:\Users\gochoa\Desktop\relax-calm-down-enjo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188" y="1272519"/>
            <a:ext cx="3032312" cy="34272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omfortaa"/>
                <a:ea typeface="Comfortaa"/>
                <a:cs typeface="Comfortaa"/>
                <a:sym typeface="Comfortaa"/>
              </a:rPr>
              <a:t>Activity 2: Group Activity </a:t>
            </a:r>
            <a:endParaRPr b="1">
              <a:latin typeface="Comfortaa"/>
              <a:ea typeface="Comfortaa"/>
              <a:cs typeface="Comfortaa"/>
              <a:sym typeface="Comfortaa"/>
            </a:endParaRPr>
          </a:p>
        </p:txBody>
      </p:sp>
      <p:pic>
        <p:nvPicPr>
          <p:cNvPr id="190" name="Google Shape;190;p32"/>
          <p:cNvPicPr preferRelativeResize="0"/>
          <p:nvPr/>
        </p:nvPicPr>
        <p:blipFill>
          <a:blip r:embed="rId3">
            <a:alphaModFix/>
          </a:blip>
          <a:stretch>
            <a:fillRect/>
          </a:stretch>
        </p:blipFill>
        <p:spPr>
          <a:xfrm>
            <a:off x="632075" y="1524450"/>
            <a:ext cx="7746250" cy="3118550"/>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194"/>
        <p:cNvGrpSpPr/>
        <p:nvPr/>
      </p:nvGrpSpPr>
      <p:grpSpPr>
        <a:xfrm>
          <a:off x="0" y="0"/>
          <a:ext cx="0" cy="0"/>
          <a:chOff x="0" y="0"/>
          <a:chExt cx="0" cy="0"/>
        </a:xfrm>
      </p:grpSpPr>
      <p:sp>
        <p:nvSpPr>
          <p:cNvPr id="195" name="Google Shape;195;p33"/>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Teen Depression </a:t>
            </a:r>
            <a:endParaRPr/>
          </a:p>
        </p:txBody>
      </p:sp>
      <p:sp>
        <p:nvSpPr>
          <p:cNvPr id="196" name="Google Shape;196;p33"/>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Lesson 3</a:t>
            </a:r>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omfortaa"/>
                <a:ea typeface="Comfortaa"/>
                <a:cs typeface="Comfortaa"/>
                <a:sym typeface="Comfortaa"/>
              </a:rPr>
              <a:t>Lesson 3: Learning Objectives</a:t>
            </a:r>
            <a:endParaRPr b="1">
              <a:latin typeface="Comfortaa"/>
              <a:ea typeface="Comfortaa"/>
              <a:cs typeface="Comfortaa"/>
              <a:sym typeface="Comfortaa"/>
            </a:endParaRPr>
          </a:p>
        </p:txBody>
      </p:sp>
      <p:sp>
        <p:nvSpPr>
          <p:cNvPr id="202" name="Google Shape;202;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SzPts val="1800"/>
              <a:buFont typeface="Comfortaa"/>
              <a:buAutoNum type="arabicPeriod"/>
            </a:pPr>
            <a:r>
              <a:rPr lang="en" b="1">
                <a:latin typeface="Comfortaa"/>
                <a:ea typeface="Comfortaa"/>
                <a:cs typeface="Comfortaa"/>
                <a:sym typeface="Comfortaa"/>
              </a:rPr>
              <a:t>Define depression and name some of its causes </a:t>
            </a:r>
            <a:endParaRPr b="1">
              <a:latin typeface="Comfortaa"/>
              <a:ea typeface="Comfortaa"/>
              <a:cs typeface="Comfortaa"/>
              <a:sym typeface="Comfortaa"/>
            </a:endParaRPr>
          </a:p>
          <a:p>
            <a:pPr marL="457200" lvl="0" indent="-342900" algn="l" rtl="0">
              <a:lnSpc>
                <a:spcPct val="200000"/>
              </a:lnSpc>
              <a:spcBef>
                <a:spcPts val="0"/>
              </a:spcBef>
              <a:spcAft>
                <a:spcPts val="0"/>
              </a:spcAft>
              <a:buSzPts val="1800"/>
              <a:buFont typeface="Comfortaa"/>
              <a:buAutoNum type="arabicPeriod"/>
            </a:pPr>
            <a:r>
              <a:rPr lang="en" b="1">
                <a:latin typeface="Comfortaa"/>
                <a:ea typeface="Comfortaa"/>
                <a:cs typeface="Comfortaa"/>
                <a:sym typeface="Comfortaa"/>
              </a:rPr>
              <a:t>Understand the facts about teen depression </a:t>
            </a:r>
            <a:endParaRPr b="1">
              <a:latin typeface="Comfortaa"/>
              <a:ea typeface="Comfortaa"/>
              <a:cs typeface="Comfortaa"/>
              <a:sym typeface="Comfortaa"/>
            </a:endParaRPr>
          </a:p>
          <a:p>
            <a:pPr marL="457200" lvl="0" indent="-342900" algn="l" rtl="0">
              <a:lnSpc>
                <a:spcPct val="200000"/>
              </a:lnSpc>
              <a:spcBef>
                <a:spcPts val="0"/>
              </a:spcBef>
              <a:spcAft>
                <a:spcPts val="0"/>
              </a:spcAft>
              <a:buSzPts val="1800"/>
              <a:buFont typeface="Comfortaa"/>
              <a:buAutoNum type="arabicPeriod"/>
            </a:pPr>
            <a:r>
              <a:rPr lang="en" b="1">
                <a:latin typeface="Comfortaa"/>
                <a:ea typeface="Comfortaa"/>
                <a:cs typeface="Comfortaa"/>
                <a:sym typeface="Comfortaa"/>
              </a:rPr>
              <a:t>Recognize what a depressed friend might look like, sound like, and feel like </a:t>
            </a:r>
            <a:endParaRPr b="1">
              <a:latin typeface="Comfortaa"/>
              <a:ea typeface="Comfortaa"/>
              <a:cs typeface="Comfortaa"/>
              <a:sym typeface="Comfortaa"/>
            </a:endParaRPr>
          </a:p>
          <a:p>
            <a:pPr marL="457200" lvl="0" indent="-342900" algn="l" rtl="0">
              <a:lnSpc>
                <a:spcPct val="200000"/>
              </a:lnSpc>
              <a:spcBef>
                <a:spcPts val="0"/>
              </a:spcBef>
              <a:spcAft>
                <a:spcPts val="0"/>
              </a:spcAft>
              <a:buSzPts val="1800"/>
              <a:buFont typeface="Comfortaa"/>
              <a:buAutoNum type="arabicPeriod"/>
            </a:pPr>
            <a:r>
              <a:rPr lang="en" b="1">
                <a:latin typeface="Comfortaa"/>
                <a:ea typeface="Comfortaa"/>
                <a:cs typeface="Comfortaa"/>
                <a:sym typeface="Comfortaa"/>
              </a:rPr>
              <a:t>Distinguish between what adults and friends can do for a depressed teen</a:t>
            </a:r>
            <a:endParaRPr b="1">
              <a:latin typeface="Comfortaa"/>
              <a:ea typeface="Comfortaa"/>
              <a:cs typeface="Comfortaa"/>
              <a:sym typeface="Comforta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omfortaa"/>
                <a:ea typeface="Comfortaa"/>
                <a:cs typeface="Comfortaa"/>
                <a:sym typeface="Comfortaa"/>
              </a:rPr>
              <a:t>Lesson 3: Teen Depression </a:t>
            </a:r>
            <a:endParaRPr>
              <a:latin typeface="Comfortaa"/>
              <a:ea typeface="Comfortaa"/>
              <a:cs typeface="Comfortaa"/>
              <a:sym typeface="Comfortaa"/>
            </a:endParaRPr>
          </a:p>
        </p:txBody>
      </p:sp>
      <p:sp>
        <p:nvSpPr>
          <p:cNvPr id="208" name="Google Shape;208;p35"/>
          <p:cNvSpPr txBox="1">
            <a:spLocks noGrp="1"/>
          </p:cNvSpPr>
          <p:nvPr>
            <p:ph type="body" idx="1"/>
          </p:nvPr>
        </p:nvSpPr>
        <p:spPr>
          <a:xfrm>
            <a:off x="311700" y="1152475"/>
            <a:ext cx="68148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Comfortaa"/>
                <a:ea typeface="Comfortaa"/>
                <a:cs typeface="Comfortaa"/>
                <a:sym typeface="Comfortaa"/>
              </a:rPr>
              <a:t>Depression: </a:t>
            </a:r>
            <a:r>
              <a:rPr lang="en" b="1">
                <a:latin typeface="Comfortaa"/>
                <a:ea typeface="Comfortaa"/>
                <a:cs typeface="Comfortaa"/>
                <a:sym typeface="Comfortaa"/>
              </a:rPr>
              <a:t>A person can be born with genes for depression or can develop depression. Stress overload and the inability to manage it can lead to depression</a:t>
            </a:r>
            <a:endParaRPr b="1">
              <a:latin typeface="Comfortaa"/>
              <a:ea typeface="Comfortaa"/>
              <a:cs typeface="Comfortaa"/>
              <a:sym typeface="Comfortaa"/>
            </a:endParaRPr>
          </a:p>
          <a:p>
            <a:pPr marL="0" lvl="0" indent="0" algn="l" rtl="0">
              <a:spcBef>
                <a:spcPts val="1600"/>
              </a:spcBef>
              <a:spcAft>
                <a:spcPts val="0"/>
              </a:spcAft>
              <a:buNone/>
            </a:pPr>
            <a:endParaRPr b="1">
              <a:latin typeface="Comfortaa"/>
              <a:ea typeface="Comfortaa"/>
              <a:cs typeface="Comfortaa"/>
              <a:sym typeface="Comfortaa"/>
            </a:endParaRPr>
          </a:p>
          <a:p>
            <a:pPr marL="0" lvl="0" indent="0" algn="l" rtl="0">
              <a:spcBef>
                <a:spcPts val="1600"/>
              </a:spcBef>
              <a:spcAft>
                <a:spcPts val="0"/>
              </a:spcAft>
              <a:buNone/>
            </a:pPr>
            <a:r>
              <a:rPr lang="en" sz="2400" b="1">
                <a:latin typeface="Comfortaa"/>
                <a:ea typeface="Comfortaa"/>
                <a:cs typeface="Comfortaa"/>
                <a:sym typeface="Comfortaa"/>
              </a:rPr>
              <a:t>Question: </a:t>
            </a:r>
            <a:endParaRPr sz="2400" b="1">
              <a:latin typeface="Comfortaa"/>
              <a:ea typeface="Comfortaa"/>
              <a:cs typeface="Comfortaa"/>
              <a:sym typeface="Comfortaa"/>
            </a:endParaRPr>
          </a:p>
          <a:p>
            <a:pPr marL="0" lvl="0" indent="0" algn="l" rtl="0">
              <a:spcBef>
                <a:spcPts val="1600"/>
              </a:spcBef>
              <a:spcAft>
                <a:spcPts val="1600"/>
              </a:spcAft>
              <a:buNone/>
            </a:pPr>
            <a:r>
              <a:rPr lang="en" b="1">
                <a:latin typeface="Comfortaa"/>
                <a:ea typeface="Comfortaa"/>
                <a:cs typeface="Comfortaa"/>
                <a:sym typeface="Comfortaa"/>
              </a:rPr>
              <a:t>What do you think are some causes of teen depression? </a:t>
            </a:r>
            <a:endParaRPr b="1">
              <a:latin typeface="Comfortaa"/>
              <a:ea typeface="Comfortaa"/>
              <a:cs typeface="Comfortaa"/>
              <a:sym typeface="Comfortaa"/>
            </a:endParaRPr>
          </a:p>
        </p:txBody>
      </p:sp>
      <p:pic>
        <p:nvPicPr>
          <p:cNvPr id="209" name="Google Shape;209;p35"/>
          <p:cNvPicPr preferRelativeResize="0"/>
          <p:nvPr/>
        </p:nvPicPr>
        <p:blipFill>
          <a:blip r:embed="rId3">
            <a:alphaModFix/>
          </a:blip>
          <a:stretch>
            <a:fillRect/>
          </a:stretch>
        </p:blipFill>
        <p:spPr>
          <a:xfrm>
            <a:off x="5825175" y="2478800"/>
            <a:ext cx="3007125" cy="2230925"/>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Activity 1: Anonymous Depression Survey </a:t>
            </a:r>
            <a:endParaRPr/>
          </a:p>
        </p:txBody>
      </p:sp>
      <p:pic>
        <p:nvPicPr>
          <p:cNvPr id="215" name="Google Shape;215;p36"/>
          <p:cNvPicPr preferRelativeResize="0"/>
          <p:nvPr/>
        </p:nvPicPr>
        <p:blipFill>
          <a:blip r:embed="rId3">
            <a:alphaModFix/>
          </a:blip>
          <a:stretch>
            <a:fillRect/>
          </a:stretch>
        </p:blipFill>
        <p:spPr>
          <a:xfrm>
            <a:off x="633150" y="1288975"/>
            <a:ext cx="7877696" cy="3284399"/>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7"/>
          <p:cNvSpPr txBox="1">
            <a:spLocks noGrp="1"/>
          </p:cNvSpPr>
          <p:nvPr>
            <p:ph type="title"/>
          </p:nvPr>
        </p:nvSpPr>
        <p:spPr>
          <a:xfrm>
            <a:off x="224950" y="42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omfortaa"/>
                <a:ea typeface="Comfortaa"/>
                <a:cs typeface="Comfortaa"/>
                <a:sym typeface="Comfortaa"/>
              </a:rPr>
              <a:t>Activity 2 : Depression worksheet: Look, Listen, Link </a:t>
            </a:r>
            <a:endParaRPr b="1">
              <a:latin typeface="Comfortaa"/>
              <a:ea typeface="Comfortaa"/>
              <a:cs typeface="Comfortaa"/>
              <a:sym typeface="Comfortaa"/>
            </a:endParaRPr>
          </a:p>
        </p:txBody>
      </p:sp>
      <p:pic>
        <p:nvPicPr>
          <p:cNvPr id="221" name="Google Shape;221;p37"/>
          <p:cNvPicPr preferRelativeResize="0"/>
          <p:nvPr/>
        </p:nvPicPr>
        <p:blipFill>
          <a:blip r:embed="rId3">
            <a:alphaModFix/>
          </a:blip>
          <a:stretch>
            <a:fillRect/>
          </a:stretch>
        </p:blipFill>
        <p:spPr>
          <a:xfrm>
            <a:off x="485225" y="1685975"/>
            <a:ext cx="2999350" cy="2617150"/>
          </a:xfrm>
          <a:prstGeom prst="rect">
            <a:avLst/>
          </a:prstGeom>
          <a:noFill/>
          <a:ln>
            <a:noFill/>
          </a:ln>
        </p:spPr>
      </p:pic>
      <p:pic>
        <p:nvPicPr>
          <p:cNvPr id="222" name="Google Shape;222;p37"/>
          <p:cNvPicPr preferRelativeResize="0"/>
          <p:nvPr/>
        </p:nvPicPr>
        <p:blipFill>
          <a:blip r:embed="rId4">
            <a:alphaModFix/>
          </a:blip>
          <a:stretch>
            <a:fillRect/>
          </a:stretch>
        </p:blipFill>
        <p:spPr>
          <a:xfrm>
            <a:off x="6449700" y="992925"/>
            <a:ext cx="2694300" cy="3482699"/>
          </a:xfrm>
          <a:prstGeom prst="rect">
            <a:avLst/>
          </a:prstGeom>
          <a:noFill/>
          <a:ln>
            <a:noFill/>
          </a:ln>
        </p:spPr>
      </p:pic>
      <p:pic>
        <p:nvPicPr>
          <p:cNvPr id="223" name="Google Shape;223;p37"/>
          <p:cNvPicPr preferRelativeResize="0"/>
          <p:nvPr/>
        </p:nvPicPr>
        <p:blipFill>
          <a:blip r:embed="rId5">
            <a:alphaModFix/>
          </a:blip>
          <a:stretch>
            <a:fillRect/>
          </a:stretch>
        </p:blipFill>
        <p:spPr>
          <a:xfrm>
            <a:off x="2790862" y="1552100"/>
            <a:ext cx="3562264" cy="3210050"/>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227"/>
        <p:cNvGrpSpPr/>
        <p:nvPr/>
      </p:nvGrpSpPr>
      <p:grpSpPr>
        <a:xfrm>
          <a:off x="0" y="0"/>
          <a:ext cx="0" cy="0"/>
          <a:chOff x="0" y="0"/>
          <a:chExt cx="0" cy="0"/>
        </a:xfrm>
      </p:grpSpPr>
      <p:sp>
        <p:nvSpPr>
          <p:cNvPr id="228" name="Google Shape;228;p38"/>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Suicide Prevention Skills Practice </a:t>
            </a:r>
            <a:endParaRPr/>
          </a:p>
        </p:txBody>
      </p:sp>
      <p:sp>
        <p:nvSpPr>
          <p:cNvPr id="229" name="Google Shape;229;p38"/>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Lesson 4</a:t>
            </a:r>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Lesson 4: Learning Objectives</a:t>
            </a:r>
            <a:endParaRPr/>
          </a:p>
        </p:txBody>
      </p:sp>
      <p:sp>
        <p:nvSpPr>
          <p:cNvPr id="235" name="Google Shape;235;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lnSpc>
                <a:spcPct val="150000"/>
              </a:lnSpc>
              <a:spcBef>
                <a:spcPts val="0"/>
              </a:spcBef>
              <a:spcAft>
                <a:spcPts val="0"/>
              </a:spcAft>
              <a:buSzPts val="2400"/>
              <a:buAutoNum type="arabicPeriod"/>
            </a:pPr>
            <a:r>
              <a:rPr lang="en" sz="2400"/>
              <a:t>Describe the difference between depression and being suicidal </a:t>
            </a:r>
            <a:endParaRPr sz="2400"/>
          </a:p>
          <a:p>
            <a:pPr marL="457200" lvl="0" indent="-381000" algn="l" rtl="0">
              <a:lnSpc>
                <a:spcPct val="150000"/>
              </a:lnSpc>
              <a:spcBef>
                <a:spcPts val="0"/>
              </a:spcBef>
              <a:spcAft>
                <a:spcPts val="0"/>
              </a:spcAft>
              <a:buSzPts val="2400"/>
              <a:buAutoNum type="arabicPeriod"/>
            </a:pPr>
            <a:r>
              <a:rPr lang="en" sz="2400"/>
              <a:t>Identify signals that a friend might need help </a:t>
            </a:r>
            <a:endParaRPr sz="2400"/>
          </a:p>
          <a:p>
            <a:pPr marL="457200" lvl="0" indent="-381000" algn="l" rtl="0">
              <a:lnSpc>
                <a:spcPct val="150000"/>
              </a:lnSpc>
              <a:spcBef>
                <a:spcPts val="0"/>
              </a:spcBef>
              <a:spcAft>
                <a:spcPts val="0"/>
              </a:spcAft>
              <a:buSzPts val="2400"/>
              <a:buAutoNum type="arabicPeriod"/>
            </a:pPr>
            <a:r>
              <a:rPr lang="en" sz="2400"/>
              <a:t>Describe the rationale for linking a troubled friend to an adult </a:t>
            </a:r>
            <a:endParaRPr sz="2400"/>
          </a:p>
          <a:p>
            <a:pPr marL="457200" lvl="0" indent="-381000" algn="l" rtl="0">
              <a:lnSpc>
                <a:spcPct val="150000"/>
              </a:lnSpc>
              <a:spcBef>
                <a:spcPts val="0"/>
              </a:spcBef>
              <a:spcAft>
                <a:spcPts val="0"/>
              </a:spcAft>
              <a:buSzPts val="2400"/>
              <a:buAutoNum type="arabicPeriod"/>
            </a:pPr>
            <a:r>
              <a:rPr lang="en" sz="2400"/>
              <a:t>Name adult resources in school and community </a:t>
            </a:r>
            <a:endParaRPr sz="24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Think, pair, share </a:t>
            </a:r>
            <a:endParaRPr/>
          </a:p>
        </p:txBody>
      </p:sp>
      <p:sp>
        <p:nvSpPr>
          <p:cNvPr id="241" name="Google Shape;241;p40"/>
          <p:cNvSpPr txBox="1">
            <a:spLocks noGrp="1"/>
          </p:cNvSpPr>
          <p:nvPr>
            <p:ph type="body" idx="1"/>
          </p:nvPr>
        </p:nvSpPr>
        <p:spPr>
          <a:xfrm>
            <a:off x="311700" y="1152475"/>
            <a:ext cx="3877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Not everyone who is depressed thinks about suicide. </a:t>
            </a:r>
            <a:endParaRPr sz="2400"/>
          </a:p>
          <a:p>
            <a:pPr marL="0" lvl="0" indent="0" algn="l" rtl="0">
              <a:spcBef>
                <a:spcPts val="1600"/>
              </a:spcBef>
              <a:spcAft>
                <a:spcPts val="1600"/>
              </a:spcAft>
              <a:buNone/>
            </a:pPr>
            <a:r>
              <a:rPr lang="en" sz="2400"/>
              <a:t>What is the difference between depression and being suicidal? </a:t>
            </a:r>
            <a:endParaRPr sz="2400"/>
          </a:p>
        </p:txBody>
      </p:sp>
      <p:pic>
        <p:nvPicPr>
          <p:cNvPr id="242" name="Google Shape;242;p40"/>
          <p:cNvPicPr preferRelativeResize="0"/>
          <p:nvPr/>
        </p:nvPicPr>
        <p:blipFill>
          <a:blip r:embed="rId3">
            <a:alphaModFix/>
          </a:blip>
          <a:stretch>
            <a:fillRect/>
          </a:stretch>
        </p:blipFill>
        <p:spPr>
          <a:xfrm>
            <a:off x="4003250" y="359425"/>
            <a:ext cx="4829051" cy="4300700"/>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Activity 1: Maze Escape </a:t>
            </a:r>
            <a:endParaRPr/>
          </a:p>
        </p:txBody>
      </p:sp>
      <p:pic>
        <p:nvPicPr>
          <p:cNvPr id="248" name="Google Shape;248;p41"/>
          <p:cNvPicPr preferRelativeResize="0"/>
          <p:nvPr/>
        </p:nvPicPr>
        <p:blipFill>
          <a:blip r:embed="rId3">
            <a:alphaModFix/>
          </a:blip>
          <a:stretch>
            <a:fillRect/>
          </a:stretch>
        </p:blipFill>
        <p:spPr>
          <a:xfrm>
            <a:off x="1412925" y="1239400"/>
            <a:ext cx="5730826" cy="3495125"/>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latin typeface="Comfortaa"/>
                <a:ea typeface="Comfortaa"/>
                <a:cs typeface="Comfortaa"/>
                <a:sym typeface="Comfortaa"/>
              </a:rPr>
              <a:t>        What is Stress? What is Anxiety?</a:t>
            </a:r>
            <a:endParaRPr sz="3000" b="1">
              <a:latin typeface="Comfortaa"/>
              <a:ea typeface="Comfortaa"/>
              <a:cs typeface="Comfortaa"/>
              <a:sym typeface="Comfortaa"/>
            </a:endParaRPr>
          </a:p>
        </p:txBody>
      </p:sp>
      <p:sp>
        <p:nvSpPr>
          <p:cNvPr id="72" name="Google Shape;72;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latin typeface="Montserrat"/>
                <a:ea typeface="Montserrat"/>
                <a:cs typeface="Montserrat"/>
                <a:sym typeface="Montserrat"/>
              </a:rPr>
              <a:t>Stress: </a:t>
            </a:r>
            <a:r>
              <a:rPr lang="en" sz="3000">
                <a:latin typeface="Montserrat"/>
                <a:ea typeface="Montserrat"/>
                <a:cs typeface="Montserrat"/>
                <a:sym typeface="Montserrat"/>
              </a:rPr>
              <a:t>is what you feel when you react to pressure, either from the outside world or from inside yourself. Stress is normal.</a:t>
            </a:r>
            <a:endParaRPr sz="3000">
              <a:latin typeface="Montserrat"/>
              <a:ea typeface="Montserrat"/>
              <a:cs typeface="Montserrat"/>
              <a:sym typeface="Montserrat"/>
            </a:endParaRPr>
          </a:p>
          <a:p>
            <a:pPr marL="0" lvl="0" indent="0" algn="l" rtl="0">
              <a:spcBef>
                <a:spcPts val="1600"/>
              </a:spcBef>
              <a:spcAft>
                <a:spcPts val="1600"/>
              </a:spcAft>
              <a:buNone/>
            </a:pPr>
            <a:r>
              <a:rPr lang="en" sz="3000" b="1">
                <a:latin typeface="Montserrat"/>
                <a:ea typeface="Montserrat"/>
                <a:cs typeface="Montserrat"/>
                <a:sym typeface="Montserrat"/>
              </a:rPr>
              <a:t>Anxiety:</a:t>
            </a:r>
            <a:r>
              <a:rPr lang="en" sz="3000">
                <a:latin typeface="Montserrat"/>
                <a:ea typeface="Montserrat"/>
                <a:cs typeface="Montserrat"/>
                <a:sym typeface="Montserrat"/>
              </a:rPr>
              <a:t> is a sign of stress overload.</a:t>
            </a:r>
            <a:endParaRPr sz="3000">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Link </a:t>
            </a:r>
            <a:endParaRPr/>
          </a:p>
        </p:txBody>
      </p:sp>
      <p:sp>
        <p:nvSpPr>
          <p:cNvPr id="254" name="Google Shape;254;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0" algn="l" rtl="0">
              <a:spcBef>
                <a:spcPts val="0"/>
              </a:spcBef>
              <a:spcAft>
                <a:spcPts val="1600"/>
              </a:spcAft>
              <a:buNone/>
            </a:pPr>
            <a:r>
              <a:rPr lang="en" b="1">
                <a:latin typeface="Comfortaa"/>
                <a:ea typeface="Comfortaa"/>
                <a:cs typeface="Comfortaa"/>
                <a:sym typeface="Comfortaa"/>
              </a:rPr>
              <a:t>One way out of hopelessness is to link to other people </a:t>
            </a:r>
            <a:endParaRPr b="1">
              <a:latin typeface="Comfortaa"/>
              <a:ea typeface="Comfortaa"/>
              <a:cs typeface="Comfortaa"/>
              <a:sym typeface="Comfortaa"/>
            </a:endParaRPr>
          </a:p>
        </p:txBody>
      </p:sp>
      <p:pic>
        <p:nvPicPr>
          <p:cNvPr id="255" name="Google Shape;255;p42"/>
          <p:cNvPicPr preferRelativeResize="0"/>
          <p:nvPr/>
        </p:nvPicPr>
        <p:blipFill>
          <a:blip r:embed="rId3">
            <a:alphaModFix/>
          </a:blip>
          <a:stretch>
            <a:fillRect/>
          </a:stretch>
        </p:blipFill>
        <p:spPr>
          <a:xfrm>
            <a:off x="1377425" y="1883875"/>
            <a:ext cx="6240451" cy="3036524"/>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omfortaa"/>
                <a:ea typeface="Comfortaa"/>
                <a:cs typeface="Comfortaa"/>
                <a:sym typeface="Comfortaa"/>
              </a:rPr>
              <a:t>People you can link </a:t>
            </a:r>
            <a:endParaRPr>
              <a:latin typeface="Comfortaa"/>
              <a:ea typeface="Comfortaa"/>
              <a:cs typeface="Comfortaa"/>
              <a:sym typeface="Comfortaa"/>
            </a:endParaRPr>
          </a:p>
        </p:txBody>
      </p:sp>
      <p:sp>
        <p:nvSpPr>
          <p:cNvPr id="261" name="Google Shape;261;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omfortaa"/>
              <a:buChar char="●"/>
            </a:pPr>
            <a:r>
              <a:rPr lang="en">
                <a:latin typeface="Comfortaa"/>
                <a:ea typeface="Comfortaa"/>
                <a:cs typeface="Comfortaa"/>
                <a:sym typeface="Comfortaa"/>
              </a:rPr>
              <a:t>Parents/Stepparents </a:t>
            </a:r>
            <a:endParaRPr>
              <a:latin typeface="Comfortaa"/>
              <a:ea typeface="Comfortaa"/>
              <a:cs typeface="Comfortaa"/>
              <a:sym typeface="Comfortaa"/>
            </a:endParaRPr>
          </a:p>
          <a:p>
            <a:pPr marL="457200" lvl="0" indent="-342900" algn="l" rtl="0">
              <a:spcBef>
                <a:spcPts val="0"/>
              </a:spcBef>
              <a:spcAft>
                <a:spcPts val="0"/>
              </a:spcAft>
              <a:buSzPts val="1800"/>
              <a:buFont typeface="Comfortaa"/>
              <a:buChar char="●"/>
            </a:pPr>
            <a:r>
              <a:rPr lang="en">
                <a:latin typeface="Comfortaa"/>
                <a:ea typeface="Comfortaa"/>
                <a:cs typeface="Comfortaa"/>
                <a:sym typeface="Comfortaa"/>
              </a:rPr>
              <a:t>Friends’ parent </a:t>
            </a:r>
            <a:endParaRPr>
              <a:latin typeface="Comfortaa"/>
              <a:ea typeface="Comfortaa"/>
              <a:cs typeface="Comfortaa"/>
              <a:sym typeface="Comfortaa"/>
            </a:endParaRPr>
          </a:p>
          <a:p>
            <a:pPr marL="457200" lvl="0" indent="-342900" algn="l" rtl="0">
              <a:spcBef>
                <a:spcPts val="0"/>
              </a:spcBef>
              <a:spcAft>
                <a:spcPts val="0"/>
              </a:spcAft>
              <a:buSzPts val="1800"/>
              <a:buFont typeface="Comfortaa"/>
              <a:buChar char="●"/>
            </a:pPr>
            <a:r>
              <a:rPr lang="en">
                <a:latin typeface="Comfortaa"/>
                <a:ea typeface="Comfortaa"/>
                <a:cs typeface="Comfortaa"/>
                <a:sym typeface="Comfortaa"/>
              </a:rPr>
              <a:t>Family members </a:t>
            </a:r>
            <a:endParaRPr>
              <a:latin typeface="Comfortaa"/>
              <a:ea typeface="Comfortaa"/>
              <a:cs typeface="Comfortaa"/>
              <a:sym typeface="Comfortaa"/>
            </a:endParaRPr>
          </a:p>
          <a:p>
            <a:pPr marL="457200" lvl="0" indent="-342900" algn="l" rtl="0">
              <a:spcBef>
                <a:spcPts val="0"/>
              </a:spcBef>
              <a:spcAft>
                <a:spcPts val="0"/>
              </a:spcAft>
              <a:buSzPts val="1800"/>
              <a:buFont typeface="Comfortaa"/>
              <a:buChar char="●"/>
            </a:pPr>
            <a:r>
              <a:rPr lang="en">
                <a:latin typeface="Comfortaa"/>
                <a:ea typeface="Comfortaa"/>
                <a:cs typeface="Comfortaa"/>
                <a:sym typeface="Comfortaa"/>
              </a:rPr>
              <a:t>Pastor</a:t>
            </a:r>
            <a:endParaRPr>
              <a:latin typeface="Comfortaa"/>
              <a:ea typeface="Comfortaa"/>
              <a:cs typeface="Comfortaa"/>
              <a:sym typeface="Comfortaa"/>
            </a:endParaRPr>
          </a:p>
          <a:p>
            <a:pPr marL="457200" lvl="0" indent="-342900" algn="l" rtl="0">
              <a:spcBef>
                <a:spcPts val="0"/>
              </a:spcBef>
              <a:spcAft>
                <a:spcPts val="0"/>
              </a:spcAft>
              <a:buSzPts val="1800"/>
              <a:buFont typeface="Comfortaa"/>
              <a:buChar char="●"/>
            </a:pPr>
            <a:r>
              <a:rPr lang="en">
                <a:latin typeface="Comfortaa"/>
                <a:ea typeface="Comfortaa"/>
                <a:cs typeface="Comfortaa"/>
                <a:sym typeface="Comfortaa"/>
              </a:rPr>
              <a:t>Principals</a:t>
            </a:r>
            <a:endParaRPr>
              <a:latin typeface="Comfortaa"/>
              <a:ea typeface="Comfortaa"/>
              <a:cs typeface="Comfortaa"/>
              <a:sym typeface="Comfortaa"/>
            </a:endParaRPr>
          </a:p>
          <a:p>
            <a:pPr marL="457200" lvl="0" indent="-342900" algn="l" rtl="0">
              <a:spcBef>
                <a:spcPts val="0"/>
              </a:spcBef>
              <a:spcAft>
                <a:spcPts val="0"/>
              </a:spcAft>
              <a:buSzPts val="1800"/>
              <a:buFont typeface="Comfortaa"/>
              <a:buChar char="●"/>
            </a:pPr>
            <a:r>
              <a:rPr lang="en">
                <a:latin typeface="Comfortaa"/>
                <a:ea typeface="Comfortaa"/>
                <a:cs typeface="Comfortaa"/>
                <a:sym typeface="Comfortaa"/>
              </a:rPr>
              <a:t>Teachers</a:t>
            </a:r>
            <a:endParaRPr>
              <a:latin typeface="Comfortaa"/>
              <a:ea typeface="Comfortaa"/>
              <a:cs typeface="Comfortaa"/>
              <a:sym typeface="Comfortaa"/>
            </a:endParaRPr>
          </a:p>
          <a:p>
            <a:pPr marL="457200" lvl="0" indent="-342900" algn="l" rtl="0">
              <a:spcBef>
                <a:spcPts val="0"/>
              </a:spcBef>
              <a:spcAft>
                <a:spcPts val="0"/>
              </a:spcAft>
              <a:buSzPts val="1800"/>
              <a:buFont typeface="Comfortaa"/>
              <a:buChar char="●"/>
            </a:pPr>
            <a:r>
              <a:rPr lang="en">
                <a:latin typeface="Comfortaa"/>
                <a:ea typeface="Comfortaa"/>
                <a:cs typeface="Comfortaa"/>
                <a:sym typeface="Comfortaa"/>
              </a:rPr>
              <a:t>Coaches</a:t>
            </a:r>
            <a:endParaRPr>
              <a:latin typeface="Comfortaa"/>
              <a:ea typeface="Comfortaa"/>
              <a:cs typeface="Comfortaa"/>
              <a:sym typeface="Comfortaa"/>
            </a:endParaRPr>
          </a:p>
          <a:p>
            <a:pPr marL="457200" lvl="0" indent="-342900" algn="l" rtl="0">
              <a:spcBef>
                <a:spcPts val="0"/>
              </a:spcBef>
              <a:spcAft>
                <a:spcPts val="0"/>
              </a:spcAft>
              <a:buSzPts val="1800"/>
              <a:buFont typeface="Comfortaa"/>
              <a:buChar char="●"/>
            </a:pPr>
            <a:r>
              <a:rPr lang="en">
                <a:latin typeface="Comfortaa"/>
                <a:ea typeface="Comfortaa"/>
                <a:cs typeface="Comfortaa"/>
                <a:sym typeface="Comfortaa"/>
              </a:rPr>
              <a:t>School counselors</a:t>
            </a:r>
            <a:endParaRPr>
              <a:latin typeface="Comfortaa"/>
              <a:ea typeface="Comfortaa"/>
              <a:cs typeface="Comfortaa"/>
              <a:sym typeface="Comfortaa"/>
            </a:endParaRPr>
          </a:p>
          <a:p>
            <a:pPr marL="457200" lvl="0" indent="-342900" algn="l" rtl="0">
              <a:spcBef>
                <a:spcPts val="0"/>
              </a:spcBef>
              <a:spcAft>
                <a:spcPts val="0"/>
              </a:spcAft>
              <a:buSzPts val="1800"/>
              <a:buChar char="●"/>
            </a:pPr>
            <a:r>
              <a:rPr lang="en">
                <a:latin typeface="Comfortaa"/>
                <a:ea typeface="Comfortaa"/>
                <a:cs typeface="Comfortaa"/>
                <a:sym typeface="Comfortaa"/>
              </a:rPr>
              <a:t>Crisis lines or help lines </a:t>
            </a:r>
            <a:r>
              <a:rPr lang="en" sz="2400" b="1">
                <a:solidFill>
                  <a:srgbClr val="3C78D8"/>
                </a:solidFill>
                <a:latin typeface="Comfortaa"/>
                <a:ea typeface="Comfortaa"/>
                <a:cs typeface="Comfortaa"/>
                <a:sym typeface="Comfortaa"/>
              </a:rPr>
              <a:t>1-800-273-TALK</a:t>
            </a:r>
            <a:endParaRPr sz="2400" b="1">
              <a:solidFill>
                <a:srgbClr val="3C78D8"/>
              </a:solidFill>
              <a:latin typeface="Comfortaa"/>
              <a:ea typeface="Comfortaa"/>
              <a:cs typeface="Comfortaa"/>
              <a:sym typeface="Comfortaa"/>
            </a:endParaRPr>
          </a:p>
        </p:txBody>
      </p:sp>
      <p:pic>
        <p:nvPicPr>
          <p:cNvPr id="262" name="Google Shape;262;p43"/>
          <p:cNvPicPr preferRelativeResize="0"/>
          <p:nvPr/>
        </p:nvPicPr>
        <p:blipFill>
          <a:blip r:embed="rId3">
            <a:alphaModFix/>
          </a:blip>
          <a:stretch>
            <a:fillRect/>
          </a:stretch>
        </p:blipFill>
        <p:spPr>
          <a:xfrm>
            <a:off x="6209375" y="1152475"/>
            <a:ext cx="2710476" cy="3416400"/>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Think Pair Share</a:t>
            </a:r>
            <a:endParaRPr/>
          </a:p>
        </p:txBody>
      </p:sp>
      <p:sp>
        <p:nvSpPr>
          <p:cNvPr id="268" name="Google Shape;268;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400" b="1">
                <a:latin typeface="Comfortaa"/>
                <a:ea typeface="Comfortaa"/>
                <a:cs typeface="Comfortaa"/>
                <a:sym typeface="Comfortaa"/>
              </a:rPr>
              <a:t>What are some warning signs that a teen might be thinking about suicide?</a:t>
            </a:r>
            <a:endParaRPr sz="2400" b="1">
              <a:latin typeface="Comfortaa"/>
              <a:ea typeface="Comfortaa"/>
              <a:cs typeface="Comfortaa"/>
              <a:sym typeface="Comfortaa"/>
            </a:endParaRPr>
          </a:p>
        </p:txBody>
      </p:sp>
      <p:pic>
        <p:nvPicPr>
          <p:cNvPr id="269" name="Google Shape;269;p44"/>
          <p:cNvPicPr preferRelativeResize="0"/>
          <p:nvPr/>
        </p:nvPicPr>
        <p:blipFill>
          <a:blip r:embed="rId3">
            <a:alphaModFix/>
          </a:blip>
          <a:stretch>
            <a:fillRect/>
          </a:stretch>
        </p:blipFill>
        <p:spPr>
          <a:xfrm>
            <a:off x="450750" y="2144150"/>
            <a:ext cx="8242501" cy="2850625"/>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5"/>
          <p:cNvSpPr txBox="1">
            <a:spLocks noGrp="1"/>
          </p:cNvSpPr>
          <p:nvPr>
            <p:ph type="title"/>
          </p:nvPr>
        </p:nvSpPr>
        <p:spPr>
          <a:xfrm>
            <a:off x="311700" y="445025"/>
            <a:ext cx="8520600" cy="96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Comfortaa"/>
                <a:ea typeface="Comfortaa"/>
                <a:cs typeface="Comfortaa"/>
                <a:sym typeface="Comfortaa"/>
              </a:rPr>
              <a:t>Warning signs that a teen might be thinking about suicide?</a:t>
            </a:r>
            <a:endParaRPr>
              <a:latin typeface="Comfortaa"/>
              <a:ea typeface="Comfortaa"/>
              <a:cs typeface="Comfortaa"/>
              <a:sym typeface="Comfortaa"/>
            </a:endParaRPr>
          </a:p>
        </p:txBody>
      </p:sp>
      <p:sp>
        <p:nvSpPr>
          <p:cNvPr id="275" name="Google Shape;275;p45"/>
          <p:cNvSpPr txBox="1">
            <a:spLocks noGrp="1"/>
          </p:cNvSpPr>
          <p:nvPr>
            <p:ph type="body" idx="1"/>
          </p:nvPr>
        </p:nvSpPr>
        <p:spPr>
          <a:xfrm>
            <a:off x="187750" y="1412825"/>
            <a:ext cx="8520600" cy="3613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omfortaa"/>
              <a:buChar char="●"/>
            </a:pPr>
            <a:r>
              <a:rPr lang="en">
                <a:latin typeface="Comfortaa"/>
                <a:ea typeface="Comfortaa"/>
                <a:cs typeface="Comfortaa"/>
                <a:sym typeface="Comfortaa"/>
              </a:rPr>
              <a:t>Drinking alcohol or doing drugs</a:t>
            </a:r>
            <a:endParaRPr>
              <a:latin typeface="Comfortaa"/>
              <a:ea typeface="Comfortaa"/>
              <a:cs typeface="Comfortaa"/>
              <a:sym typeface="Comfortaa"/>
            </a:endParaRPr>
          </a:p>
          <a:p>
            <a:pPr marL="457200" lvl="0" indent="-342900" algn="l" rtl="0">
              <a:spcBef>
                <a:spcPts val="0"/>
              </a:spcBef>
              <a:spcAft>
                <a:spcPts val="0"/>
              </a:spcAft>
              <a:buSzPts val="1800"/>
              <a:buFont typeface="Comfortaa"/>
              <a:buChar char="●"/>
            </a:pPr>
            <a:r>
              <a:rPr lang="en">
                <a:latin typeface="Comfortaa"/>
                <a:ea typeface="Comfortaa"/>
                <a:cs typeface="Comfortaa"/>
                <a:sym typeface="Comfortaa"/>
              </a:rPr>
              <a:t>Talking or joking about suicide </a:t>
            </a:r>
            <a:endParaRPr>
              <a:latin typeface="Comfortaa"/>
              <a:ea typeface="Comfortaa"/>
              <a:cs typeface="Comfortaa"/>
              <a:sym typeface="Comfortaa"/>
            </a:endParaRPr>
          </a:p>
          <a:p>
            <a:pPr marL="457200" lvl="0" indent="-342900" algn="l" rtl="0">
              <a:spcBef>
                <a:spcPts val="0"/>
              </a:spcBef>
              <a:spcAft>
                <a:spcPts val="0"/>
              </a:spcAft>
              <a:buSzPts val="1800"/>
              <a:buFont typeface="Comfortaa"/>
              <a:buChar char="●"/>
            </a:pPr>
            <a:r>
              <a:rPr lang="en">
                <a:latin typeface="Comfortaa"/>
                <a:ea typeface="Comfortaa"/>
                <a:cs typeface="Comfortaa"/>
                <a:sym typeface="Comfortaa"/>
              </a:rPr>
              <a:t>Saying things like, “I’d rather be dead” “I wish I could disappear forever,” or “There’s no way out.” </a:t>
            </a:r>
            <a:endParaRPr>
              <a:latin typeface="Comfortaa"/>
              <a:ea typeface="Comfortaa"/>
              <a:cs typeface="Comfortaa"/>
              <a:sym typeface="Comfortaa"/>
            </a:endParaRPr>
          </a:p>
          <a:p>
            <a:pPr marL="457200" lvl="0" indent="-342900" algn="l" rtl="0">
              <a:spcBef>
                <a:spcPts val="0"/>
              </a:spcBef>
              <a:spcAft>
                <a:spcPts val="0"/>
              </a:spcAft>
              <a:buSzPts val="1800"/>
              <a:buFont typeface="Comfortaa"/>
              <a:buChar char="●"/>
            </a:pPr>
            <a:r>
              <a:rPr lang="en">
                <a:latin typeface="Comfortaa"/>
                <a:ea typeface="Comfortaa"/>
                <a:cs typeface="Comfortaa"/>
                <a:sym typeface="Comfortaa"/>
              </a:rPr>
              <a:t>Talking about death in a positive or idealized way (‘If I die, people might love me more”)</a:t>
            </a:r>
            <a:endParaRPr>
              <a:latin typeface="Comfortaa"/>
              <a:ea typeface="Comfortaa"/>
              <a:cs typeface="Comfortaa"/>
              <a:sym typeface="Comfortaa"/>
            </a:endParaRPr>
          </a:p>
          <a:p>
            <a:pPr marL="457200" lvl="0" indent="-342900" algn="l" rtl="0">
              <a:spcBef>
                <a:spcPts val="0"/>
              </a:spcBef>
              <a:spcAft>
                <a:spcPts val="0"/>
              </a:spcAft>
              <a:buSzPts val="1800"/>
              <a:buFont typeface="Comfortaa"/>
              <a:buChar char="●"/>
            </a:pPr>
            <a:r>
              <a:rPr lang="en">
                <a:latin typeface="Comfortaa"/>
                <a:ea typeface="Comfortaa"/>
                <a:cs typeface="Comfortaa"/>
                <a:sym typeface="Comfortaa"/>
              </a:rPr>
              <a:t>Stories, poems, or artwork about death, dying or suicide </a:t>
            </a:r>
            <a:endParaRPr>
              <a:latin typeface="Comfortaa"/>
              <a:ea typeface="Comfortaa"/>
              <a:cs typeface="Comfortaa"/>
              <a:sym typeface="Comfortaa"/>
            </a:endParaRPr>
          </a:p>
          <a:p>
            <a:pPr marL="457200" lvl="0" indent="-342900" algn="l" rtl="0">
              <a:spcBef>
                <a:spcPts val="0"/>
              </a:spcBef>
              <a:spcAft>
                <a:spcPts val="0"/>
              </a:spcAft>
              <a:buSzPts val="1800"/>
              <a:buFont typeface="Comfortaa"/>
              <a:buChar char="●"/>
            </a:pPr>
            <a:r>
              <a:rPr lang="en">
                <a:latin typeface="Comfortaa"/>
                <a:ea typeface="Comfortaa"/>
                <a:cs typeface="Comfortaa"/>
                <a:sym typeface="Comfortaa"/>
              </a:rPr>
              <a:t>Engaging in reckless behaviors</a:t>
            </a:r>
            <a:endParaRPr>
              <a:latin typeface="Comfortaa"/>
              <a:ea typeface="Comfortaa"/>
              <a:cs typeface="Comfortaa"/>
              <a:sym typeface="Comfortaa"/>
            </a:endParaRPr>
          </a:p>
          <a:p>
            <a:pPr marL="457200" lvl="0" indent="-342900" algn="l" rtl="0">
              <a:spcBef>
                <a:spcPts val="0"/>
              </a:spcBef>
              <a:spcAft>
                <a:spcPts val="0"/>
              </a:spcAft>
              <a:buSzPts val="1800"/>
              <a:buFont typeface="Comfortaa"/>
              <a:buChar char="●"/>
            </a:pPr>
            <a:r>
              <a:rPr lang="en">
                <a:latin typeface="Comfortaa"/>
                <a:ea typeface="Comfortaa"/>
                <a:cs typeface="Comfortaa"/>
                <a:sym typeface="Comfortaa"/>
              </a:rPr>
              <a:t>Giving away prized possessions</a:t>
            </a:r>
            <a:endParaRPr>
              <a:latin typeface="Comfortaa"/>
              <a:ea typeface="Comfortaa"/>
              <a:cs typeface="Comfortaa"/>
              <a:sym typeface="Comfortaa"/>
            </a:endParaRPr>
          </a:p>
          <a:p>
            <a:pPr marL="457200" lvl="0" indent="-342900" algn="l" rtl="0">
              <a:spcBef>
                <a:spcPts val="0"/>
              </a:spcBef>
              <a:spcAft>
                <a:spcPts val="0"/>
              </a:spcAft>
              <a:buSzPts val="1800"/>
              <a:buFont typeface="Comfortaa"/>
              <a:buChar char="●"/>
            </a:pPr>
            <a:r>
              <a:rPr lang="en">
                <a:latin typeface="Comfortaa"/>
                <a:ea typeface="Comfortaa"/>
                <a:cs typeface="Comfortaa"/>
                <a:sym typeface="Comfortaa"/>
              </a:rPr>
              <a:t>Saying goodbye to friends and family as if for good </a:t>
            </a:r>
            <a:endParaRPr>
              <a:latin typeface="Comfortaa"/>
              <a:ea typeface="Comfortaa"/>
              <a:cs typeface="Comfortaa"/>
              <a:sym typeface="Comfortaa"/>
            </a:endParaRPr>
          </a:p>
          <a:p>
            <a:pPr marL="457200" lvl="0" indent="-342900" algn="l" rtl="0">
              <a:spcBef>
                <a:spcPts val="0"/>
              </a:spcBef>
              <a:spcAft>
                <a:spcPts val="0"/>
              </a:spcAft>
              <a:buSzPts val="1800"/>
              <a:buFont typeface="Comfortaa"/>
              <a:buChar char="●"/>
            </a:pPr>
            <a:r>
              <a:rPr lang="en">
                <a:latin typeface="Comfortaa"/>
                <a:ea typeface="Comfortaa"/>
                <a:cs typeface="Comfortaa"/>
                <a:sym typeface="Comfortaa"/>
              </a:rPr>
              <a:t>Seeking out or researching methods of suicide </a:t>
            </a:r>
            <a:endParaRPr>
              <a:latin typeface="Comfortaa"/>
              <a:ea typeface="Comfortaa"/>
              <a:cs typeface="Comfortaa"/>
              <a:sym typeface="Comfortaa"/>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omfortaa"/>
                <a:ea typeface="Comfortaa"/>
                <a:cs typeface="Comfortaa"/>
                <a:sym typeface="Comfortaa"/>
              </a:rPr>
              <a:t>Activity 2: Scenario Worksheet </a:t>
            </a:r>
            <a:endParaRPr>
              <a:latin typeface="Comfortaa"/>
              <a:ea typeface="Comfortaa"/>
              <a:cs typeface="Comfortaa"/>
              <a:sym typeface="Comfortaa"/>
            </a:endParaRPr>
          </a:p>
        </p:txBody>
      </p:sp>
      <p:sp>
        <p:nvSpPr>
          <p:cNvPr id="281" name="Google Shape;281;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Comfortaa"/>
                <a:ea typeface="Comfortaa"/>
                <a:cs typeface="Comfortaa"/>
                <a:sym typeface="Comfortaa"/>
              </a:rPr>
              <a:t>In small groups of 4 students </a:t>
            </a:r>
            <a:endParaRPr sz="2400">
              <a:latin typeface="Comfortaa"/>
              <a:ea typeface="Comfortaa"/>
              <a:cs typeface="Comfortaa"/>
              <a:sym typeface="Comfortaa"/>
            </a:endParaRPr>
          </a:p>
          <a:p>
            <a:pPr marL="0" lvl="0" indent="0" algn="l" rtl="0">
              <a:spcBef>
                <a:spcPts val="1600"/>
              </a:spcBef>
              <a:spcAft>
                <a:spcPts val="0"/>
              </a:spcAft>
              <a:buNone/>
            </a:pPr>
            <a:r>
              <a:rPr lang="en" sz="2400">
                <a:latin typeface="Comfortaa"/>
                <a:ea typeface="Comfortaa"/>
                <a:cs typeface="Comfortaa"/>
                <a:sym typeface="Comfortaa"/>
              </a:rPr>
              <a:t>Student 1: Reader</a:t>
            </a:r>
            <a:endParaRPr sz="2400">
              <a:latin typeface="Comfortaa"/>
              <a:ea typeface="Comfortaa"/>
              <a:cs typeface="Comfortaa"/>
              <a:sym typeface="Comfortaa"/>
            </a:endParaRPr>
          </a:p>
          <a:p>
            <a:pPr marL="0" lvl="0" indent="0" algn="l" rtl="0">
              <a:spcBef>
                <a:spcPts val="1600"/>
              </a:spcBef>
              <a:spcAft>
                <a:spcPts val="0"/>
              </a:spcAft>
              <a:buNone/>
            </a:pPr>
            <a:r>
              <a:rPr lang="en" sz="2400">
                <a:latin typeface="Comfortaa"/>
                <a:ea typeface="Comfortaa"/>
                <a:cs typeface="Comfortaa"/>
                <a:sym typeface="Comfortaa"/>
              </a:rPr>
              <a:t>Student 2: Scriber </a:t>
            </a:r>
            <a:endParaRPr sz="2400">
              <a:latin typeface="Comfortaa"/>
              <a:ea typeface="Comfortaa"/>
              <a:cs typeface="Comfortaa"/>
              <a:sym typeface="Comfortaa"/>
            </a:endParaRPr>
          </a:p>
          <a:p>
            <a:pPr marL="0" lvl="0" indent="0" algn="l" rtl="0">
              <a:spcBef>
                <a:spcPts val="1600"/>
              </a:spcBef>
              <a:spcAft>
                <a:spcPts val="1600"/>
              </a:spcAft>
              <a:buNone/>
            </a:pPr>
            <a:r>
              <a:rPr lang="en" sz="2400">
                <a:latin typeface="Comfortaa"/>
                <a:ea typeface="Comfortaa"/>
                <a:cs typeface="Comfortaa"/>
                <a:sym typeface="Comfortaa"/>
              </a:rPr>
              <a:t>Student 3 and 4: Reporters </a:t>
            </a:r>
            <a:endParaRPr sz="2400">
              <a:latin typeface="Comfortaa"/>
              <a:ea typeface="Comfortaa"/>
              <a:cs typeface="Comfortaa"/>
              <a:sym typeface="Comfortaa"/>
            </a:endParaRPr>
          </a:p>
        </p:txBody>
      </p:sp>
      <p:pic>
        <p:nvPicPr>
          <p:cNvPr id="282" name="Google Shape;282;p46"/>
          <p:cNvPicPr preferRelativeResize="0"/>
          <p:nvPr/>
        </p:nvPicPr>
        <p:blipFill>
          <a:blip r:embed="rId3">
            <a:alphaModFix/>
          </a:blip>
          <a:stretch>
            <a:fillRect/>
          </a:stretch>
        </p:blipFill>
        <p:spPr>
          <a:xfrm>
            <a:off x="5106326" y="1280425"/>
            <a:ext cx="3849900" cy="3656248"/>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omfortaa"/>
                <a:ea typeface="Comfortaa"/>
                <a:cs typeface="Comfortaa"/>
                <a:sym typeface="Comfortaa"/>
              </a:rPr>
              <a:t>Activity 3: Demonstration Role Play</a:t>
            </a:r>
            <a:endParaRPr>
              <a:latin typeface="Comfortaa"/>
              <a:ea typeface="Comfortaa"/>
              <a:cs typeface="Comfortaa"/>
              <a:sym typeface="Comfortaa"/>
            </a:endParaRPr>
          </a:p>
        </p:txBody>
      </p:sp>
      <p:sp>
        <p:nvSpPr>
          <p:cNvPr id="288" name="Google Shape;288;p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Comfortaa"/>
                <a:ea typeface="Comfortaa"/>
                <a:cs typeface="Comfortaa"/>
                <a:sym typeface="Comfortaa"/>
              </a:rPr>
              <a:t>(1 ) Upset Friend </a:t>
            </a:r>
            <a:endParaRPr sz="2400">
              <a:latin typeface="Comfortaa"/>
              <a:ea typeface="Comfortaa"/>
              <a:cs typeface="Comfortaa"/>
              <a:sym typeface="Comfortaa"/>
            </a:endParaRPr>
          </a:p>
          <a:p>
            <a:pPr marL="0" lvl="0" indent="0" algn="l" rtl="0">
              <a:spcBef>
                <a:spcPts val="1600"/>
              </a:spcBef>
              <a:spcAft>
                <a:spcPts val="0"/>
              </a:spcAft>
              <a:buNone/>
            </a:pPr>
            <a:r>
              <a:rPr lang="en" sz="2400">
                <a:latin typeface="Comfortaa"/>
                <a:ea typeface="Comfortaa"/>
                <a:cs typeface="Comfortaa"/>
                <a:sym typeface="Comfortaa"/>
              </a:rPr>
              <a:t>(2) Helper Friend #1</a:t>
            </a:r>
            <a:endParaRPr sz="2400">
              <a:latin typeface="Comfortaa"/>
              <a:ea typeface="Comfortaa"/>
              <a:cs typeface="Comfortaa"/>
              <a:sym typeface="Comfortaa"/>
            </a:endParaRPr>
          </a:p>
          <a:p>
            <a:pPr marL="0" lvl="0" indent="0" algn="l" rtl="0">
              <a:spcBef>
                <a:spcPts val="1600"/>
              </a:spcBef>
              <a:spcAft>
                <a:spcPts val="0"/>
              </a:spcAft>
              <a:buNone/>
            </a:pPr>
            <a:r>
              <a:rPr lang="en" sz="2400">
                <a:latin typeface="Comfortaa"/>
                <a:ea typeface="Comfortaa"/>
                <a:cs typeface="Comfortaa"/>
                <a:sym typeface="Comfortaa"/>
              </a:rPr>
              <a:t>(3) Helper Friend #2</a:t>
            </a:r>
            <a:endParaRPr sz="2400">
              <a:latin typeface="Comfortaa"/>
              <a:ea typeface="Comfortaa"/>
              <a:cs typeface="Comfortaa"/>
              <a:sym typeface="Comfortaa"/>
            </a:endParaRPr>
          </a:p>
          <a:p>
            <a:pPr marL="0" lvl="0" indent="0" algn="l" rtl="0">
              <a:spcBef>
                <a:spcPts val="1600"/>
              </a:spcBef>
              <a:spcAft>
                <a:spcPts val="0"/>
              </a:spcAft>
              <a:buNone/>
            </a:pPr>
            <a:r>
              <a:rPr lang="en" sz="2400">
                <a:latin typeface="Comfortaa"/>
                <a:ea typeface="Comfortaa"/>
                <a:cs typeface="Comfortaa"/>
                <a:sym typeface="Comfortaa"/>
              </a:rPr>
              <a:t>(4) Adult </a:t>
            </a:r>
            <a:endParaRPr sz="2400">
              <a:latin typeface="Comfortaa"/>
              <a:ea typeface="Comfortaa"/>
              <a:cs typeface="Comfortaa"/>
              <a:sym typeface="Comfortaa"/>
            </a:endParaRPr>
          </a:p>
          <a:p>
            <a:pPr marL="0" lvl="0" indent="0" algn="l" rtl="0">
              <a:spcBef>
                <a:spcPts val="1600"/>
              </a:spcBef>
              <a:spcAft>
                <a:spcPts val="1600"/>
              </a:spcAft>
              <a:buNone/>
            </a:pPr>
            <a:endParaRPr/>
          </a:p>
        </p:txBody>
      </p:sp>
      <p:pic>
        <p:nvPicPr>
          <p:cNvPr id="289" name="Google Shape;289;p47"/>
          <p:cNvPicPr preferRelativeResize="0"/>
          <p:nvPr/>
        </p:nvPicPr>
        <p:blipFill>
          <a:blip r:embed="rId3">
            <a:alphaModFix/>
          </a:blip>
          <a:stretch>
            <a:fillRect/>
          </a:stretch>
        </p:blipFill>
        <p:spPr>
          <a:xfrm>
            <a:off x="3495100" y="790800"/>
            <a:ext cx="5558000" cy="3991050"/>
          </a:xfrm>
          <a:prstGeom prst="rect">
            <a:avLst/>
          </a:prstGeom>
          <a:noFill/>
          <a:ln>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Activity 4: myLINKS Resource Cards</a:t>
            </a:r>
            <a:endParaRPr/>
          </a:p>
        </p:txBody>
      </p:sp>
      <p:sp>
        <p:nvSpPr>
          <p:cNvPr id="295" name="Google Shape;295;p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omfortaa"/>
              <a:buChar char="●"/>
            </a:pPr>
            <a:r>
              <a:rPr lang="en" b="1">
                <a:latin typeface="Comfortaa"/>
                <a:ea typeface="Comfortaa"/>
                <a:cs typeface="Comfortaa"/>
                <a:sym typeface="Comfortaa"/>
              </a:rPr>
              <a:t>What adults would you go for yourself or a friend? </a:t>
            </a:r>
            <a:endParaRPr b="1">
              <a:latin typeface="Comfortaa"/>
              <a:ea typeface="Comfortaa"/>
              <a:cs typeface="Comfortaa"/>
              <a:sym typeface="Comfortaa"/>
            </a:endParaRPr>
          </a:p>
          <a:p>
            <a:pPr marL="457200" lvl="0" indent="-342900" algn="l" rtl="0">
              <a:spcBef>
                <a:spcPts val="0"/>
              </a:spcBef>
              <a:spcAft>
                <a:spcPts val="0"/>
              </a:spcAft>
              <a:buSzPts val="1800"/>
              <a:buFont typeface="Comfortaa"/>
              <a:buChar char="●"/>
            </a:pPr>
            <a:r>
              <a:rPr lang="en" b="1">
                <a:latin typeface="Comfortaa"/>
                <a:ea typeface="Comfortaa"/>
                <a:cs typeface="Comfortaa"/>
                <a:sym typeface="Comfortaa"/>
              </a:rPr>
              <a:t>Write their names and their contact information on your card</a:t>
            </a:r>
            <a:endParaRPr b="1">
              <a:latin typeface="Comfortaa"/>
              <a:ea typeface="Comfortaa"/>
              <a:cs typeface="Comfortaa"/>
              <a:sym typeface="Comfortaa"/>
            </a:endParaRPr>
          </a:p>
          <a:p>
            <a:pPr marL="0" lvl="0" indent="0" algn="ctr" rtl="0">
              <a:spcBef>
                <a:spcPts val="1600"/>
              </a:spcBef>
              <a:spcAft>
                <a:spcPts val="0"/>
              </a:spcAft>
              <a:buNone/>
            </a:pPr>
            <a:r>
              <a:rPr lang="en" sz="2400" b="1">
                <a:latin typeface="Comfortaa"/>
                <a:ea typeface="Comfortaa"/>
                <a:cs typeface="Comfortaa"/>
                <a:sym typeface="Comfortaa"/>
              </a:rPr>
              <a:t>Write down this resource, the suicide hotline phone number:</a:t>
            </a:r>
            <a:endParaRPr sz="2400" b="1">
              <a:latin typeface="Comfortaa"/>
              <a:ea typeface="Comfortaa"/>
              <a:cs typeface="Comfortaa"/>
              <a:sym typeface="Comfortaa"/>
            </a:endParaRPr>
          </a:p>
          <a:p>
            <a:pPr marL="0" lvl="0" indent="0" algn="ctr" rtl="0">
              <a:spcBef>
                <a:spcPts val="1600"/>
              </a:spcBef>
              <a:spcAft>
                <a:spcPts val="1600"/>
              </a:spcAft>
              <a:buNone/>
            </a:pPr>
            <a:r>
              <a:rPr lang="en" sz="3600" b="1">
                <a:solidFill>
                  <a:srgbClr val="00FF00"/>
                </a:solidFill>
                <a:highlight>
                  <a:srgbClr val="1155CC"/>
                </a:highlight>
                <a:latin typeface="Comfortaa"/>
                <a:ea typeface="Comfortaa"/>
                <a:cs typeface="Comfortaa"/>
                <a:sym typeface="Comfortaa"/>
              </a:rPr>
              <a:t>1-800-273-TALK</a:t>
            </a:r>
            <a:endParaRPr sz="3600" b="1">
              <a:solidFill>
                <a:srgbClr val="00FF00"/>
              </a:solidFill>
              <a:highlight>
                <a:srgbClr val="1155CC"/>
              </a:highlight>
              <a:latin typeface="Comfortaa"/>
              <a:ea typeface="Comfortaa"/>
              <a:cs typeface="Comfortaa"/>
              <a:sym typeface="Comforta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ACTIVITY #1</a:t>
            </a:r>
            <a:endParaRPr sz="3000" b="1"/>
          </a:p>
        </p:txBody>
      </p:sp>
      <p:sp>
        <p:nvSpPr>
          <p:cNvPr id="78" name="Google Shape;78;p16"/>
          <p:cNvSpPr txBox="1">
            <a:spLocks noGrp="1"/>
          </p:cNvSpPr>
          <p:nvPr>
            <p:ph type="body" idx="1"/>
          </p:nvPr>
        </p:nvSpPr>
        <p:spPr>
          <a:xfrm>
            <a:off x="311700" y="1111750"/>
            <a:ext cx="63762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000" b="1">
                <a:latin typeface="Comfortaa"/>
                <a:ea typeface="Comfortaa"/>
                <a:cs typeface="Comfortaa"/>
                <a:sym typeface="Comfortaa"/>
              </a:rPr>
              <a:t>Using the image of the soft drink machine, identify some different causes of stress and also what happens when the soda continues to flow into the cup and the person does not pull the cup away? </a:t>
            </a:r>
            <a:endParaRPr sz="3000" b="1">
              <a:latin typeface="Comfortaa"/>
              <a:ea typeface="Comfortaa"/>
              <a:cs typeface="Comfortaa"/>
              <a:sym typeface="Comfortaa"/>
            </a:endParaRPr>
          </a:p>
        </p:txBody>
      </p:sp>
      <p:pic>
        <p:nvPicPr>
          <p:cNvPr id="79" name="Google Shape;79;p16"/>
          <p:cNvPicPr preferRelativeResize="0"/>
          <p:nvPr/>
        </p:nvPicPr>
        <p:blipFill>
          <a:blip r:embed="rId3">
            <a:alphaModFix/>
          </a:blip>
          <a:stretch>
            <a:fillRect/>
          </a:stretch>
        </p:blipFill>
        <p:spPr>
          <a:xfrm>
            <a:off x="6620750" y="447050"/>
            <a:ext cx="2394301" cy="42494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ACTIVITY #2 </a:t>
            </a:r>
            <a:endParaRPr sz="3000" b="1"/>
          </a:p>
        </p:txBody>
      </p:sp>
      <p:sp>
        <p:nvSpPr>
          <p:cNvPr id="85" name="Google Shape;85;p17"/>
          <p:cNvSpPr txBox="1">
            <a:spLocks noGrp="1"/>
          </p:cNvSpPr>
          <p:nvPr>
            <p:ph type="body" idx="1"/>
          </p:nvPr>
        </p:nvSpPr>
        <p:spPr>
          <a:xfrm>
            <a:off x="311700" y="1017725"/>
            <a:ext cx="8337000" cy="3416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Char char="●"/>
            </a:pPr>
            <a:r>
              <a:rPr lang="en" sz="3000"/>
              <a:t>Label parts of the body where people might experience symptoms of anxiety</a:t>
            </a:r>
            <a:endParaRPr sz="3000"/>
          </a:p>
          <a:p>
            <a:pPr marL="457200" lvl="0" indent="-419100" algn="l" rtl="0">
              <a:spcBef>
                <a:spcPts val="0"/>
              </a:spcBef>
              <a:spcAft>
                <a:spcPts val="0"/>
              </a:spcAft>
              <a:buSzPts val="3000"/>
              <a:buChar char="●"/>
            </a:pPr>
            <a:r>
              <a:rPr lang="en" sz="3000"/>
              <a:t>Outside the body outline, write down the words that you use (or have heard other people say) to describe those feelings of stress overload.</a:t>
            </a:r>
            <a:endParaRPr sz="3000"/>
          </a:p>
        </p:txBody>
      </p:sp>
      <p:pic>
        <p:nvPicPr>
          <p:cNvPr id="86" name="Google Shape;86;p17"/>
          <p:cNvPicPr preferRelativeResize="0"/>
          <p:nvPr/>
        </p:nvPicPr>
        <p:blipFill>
          <a:blip r:embed="rId3">
            <a:alphaModFix/>
          </a:blip>
          <a:stretch>
            <a:fillRect/>
          </a:stretch>
        </p:blipFill>
        <p:spPr>
          <a:xfrm>
            <a:off x="4477975" y="3693125"/>
            <a:ext cx="3772200" cy="13161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CLASS DISCUSSION </a:t>
            </a:r>
            <a:endParaRPr/>
          </a:p>
        </p:txBody>
      </p:sp>
      <p:sp>
        <p:nvSpPr>
          <p:cNvPr id="92" name="Google Shape;92;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One of the skills we are learning and are going to practice is LOOK. Notice what your body is telling you or someone else. </a:t>
            </a:r>
            <a:endParaRPr/>
          </a:p>
          <a:p>
            <a:pPr marL="457200" lvl="0" indent="-342900" algn="l" rtl="0">
              <a:spcBef>
                <a:spcPts val="0"/>
              </a:spcBef>
              <a:spcAft>
                <a:spcPts val="0"/>
              </a:spcAft>
              <a:buSzPts val="1800"/>
              <a:buChar char="●"/>
            </a:pPr>
            <a:r>
              <a:rPr lang="en"/>
              <a:t>Another skill we are learning and will practice is LISTEN. </a:t>
            </a:r>
            <a:endParaRPr/>
          </a:p>
          <a:p>
            <a:pPr marL="457200" lvl="0" indent="-342900" algn="l" rtl="0">
              <a:spcBef>
                <a:spcPts val="0"/>
              </a:spcBef>
              <a:spcAft>
                <a:spcPts val="0"/>
              </a:spcAft>
              <a:buSzPts val="1800"/>
              <a:buChar char="●"/>
            </a:pPr>
            <a:r>
              <a:rPr lang="en"/>
              <a:t>What are the words that you might hear a friend say about stress and anxiety?</a:t>
            </a:r>
            <a:endParaRPr/>
          </a:p>
        </p:txBody>
      </p:sp>
      <p:pic>
        <p:nvPicPr>
          <p:cNvPr id="93" name="Google Shape;93;p18"/>
          <p:cNvPicPr preferRelativeResize="0"/>
          <p:nvPr/>
        </p:nvPicPr>
        <p:blipFill>
          <a:blip r:embed="rId3">
            <a:alphaModFix/>
          </a:blip>
          <a:stretch>
            <a:fillRect/>
          </a:stretch>
        </p:blipFill>
        <p:spPr>
          <a:xfrm>
            <a:off x="768425" y="2429225"/>
            <a:ext cx="7446024" cy="26523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STRESS-RELIEVERS</a:t>
            </a:r>
            <a:endParaRPr dirty="0"/>
          </a:p>
        </p:txBody>
      </p:sp>
      <p:sp>
        <p:nvSpPr>
          <p:cNvPr id="99" name="Google Shape;99;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dirty="0"/>
              <a:t>Positive Mental Messages </a:t>
            </a:r>
            <a:endParaRPr sz="2400" dirty="0"/>
          </a:p>
          <a:p>
            <a:pPr marL="457200" lvl="0" indent="-381000" algn="l" rtl="0">
              <a:spcBef>
                <a:spcPts val="0"/>
              </a:spcBef>
              <a:spcAft>
                <a:spcPts val="0"/>
              </a:spcAft>
              <a:buSzPts val="2400"/>
              <a:buChar char="●"/>
            </a:pPr>
            <a:r>
              <a:rPr lang="en" sz="2400" dirty="0"/>
              <a:t>Stenching </a:t>
            </a:r>
            <a:endParaRPr sz="2400" dirty="0"/>
          </a:p>
          <a:p>
            <a:pPr marL="457200" lvl="0" indent="-381000" algn="l" rtl="0">
              <a:spcBef>
                <a:spcPts val="0"/>
              </a:spcBef>
              <a:spcAft>
                <a:spcPts val="0"/>
              </a:spcAft>
              <a:buSzPts val="2400"/>
              <a:buChar char="●"/>
            </a:pPr>
            <a:r>
              <a:rPr lang="en" sz="2400" dirty="0"/>
              <a:t>Deep Breathing </a:t>
            </a:r>
            <a:endParaRPr sz="2400" dirty="0"/>
          </a:p>
          <a:p>
            <a:pPr marL="0" lvl="0" indent="0" algn="l" rtl="0">
              <a:spcBef>
                <a:spcPts val="1600"/>
              </a:spcBef>
              <a:spcAft>
                <a:spcPts val="1600"/>
              </a:spcAft>
              <a:buNone/>
            </a:pPr>
            <a:r>
              <a:rPr lang="en" sz="2400" dirty="0"/>
              <a:t>In what situations could you use these skills? </a:t>
            </a:r>
            <a:endParaRPr sz="2400" dirty="0"/>
          </a:p>
        </p:txBody>
      </p:sp>
      <p:pic>
        <p:nvPicPr>
          <p:cNvPr id="2050" name="Picture 2" descr="C:\Users\gochoa\Desktop\mindfulness-training-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9091" y="283881"/>
            <a:ext cx="2143125" cy="42862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1104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Comfortaa"/>
                <a:ea typeface="Comfortaa"/>
                <a:cs typeface="Comfortaa"/>
                <a:sym typeface="Comfortaa"/>
              </a:rPr>
              <a:t>Positive Mental Messages </a:t>
            </a:r>
            <a:endParaRPr dirty="0">
              <a:latin typeface="Comfortaa"/>
              <a:ea typeface="Comfortaa"/>
              <a:cs typeface="Comfortaa"/>
              <a:sym typeface="Comfortaa"/>
            </a:endParaRPr>
          </a:p>
        </p:txBody>
      </p:sp>
      <p:sp>
        <p:nvSpPr>
          <p:cNvPr id="105" name="Google Shape;105;p20"/>
          <p:cNvSpPr txBox="1">
            <a:spLocks noGrp="1"/>
          </p:cNvSpPr>
          <p:nvPr>
            <p:ph type="body" idx="1"/>
          </p:nvPr>
        </p:nvSpPr>
        <p:spPr>
          <a:xfrm>
            <a:off x="0" y="596350"/>
            <a:ext cx="6716806"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omfortaa"/>
                <a:ea typeface="Comfortaa"/>
                <a:cs typeface="Comfortaa"/>
                <a:sym typeface="Comfortaa"/>
              </a:rPr>
              <a:t>Can you think of a negative mental message?</a:t>
            </a:r>
            <a:endParaRPr dirty="0">
              <a:latin typeface="Comfortaa"/>
              <a:ea typeface="Comfortaa"/>
              <a:cs typeface="Comfortaa"/>
              <a:sym typeface="Comfortaa"/>
            </a:endParaRPr>
          </a:p>
          <a:p>
            <a:pPr marL="0" lvl="0" indent="0" algn="l" rtl="0">
              <a:spcBef>
                <a:spcPts val="1600"/>
              </a:spcBef>
              <a:spcAft>
                <a:spcPts val="0"/>
              </a:spcAft>
              <a:buNone/>
            </a:pPr>
            <a:r>
              <a:rPr lang="en" dirty="0" smtClean="0">
                <a:latin typeface="Comfortaa"/>
                <a:ea typeface="Comfortaa"/>
                <a:cs typeface="Comfortaa"/>
                <a:sym typeface="Comfortaa"/>
              </a:rPr>
              <a:t>“</a:t>
            </a:r>
            <a:r>
              <a:rPr lang="en" dirty="0">
                <a:latin typeface="Comfortaa"/>
                <a:ea typeface="Comfortaa"/>
                <a:cs typeface="Comfortaa"/>
                <a:sym typeface="Comfortaa"/>
              </a:rPr>
              <a:t>I’ve got so much homework; I’ll never get it done.” </a:t>
            </a:r>
            <a:endParaRPr dirty="0">
              <a:latin typeface="Comfortaa"/>
              <a:ea typeface="Comfortaa"/>
              <a:cs typeface="Comfortaa"/>
              <a:sym typeface="Comfortaa"/>
            </a:endParaRPr>
          </a:p>
          <a:p>
            <a:pPr marL="0" lvl="0" indent="0" algn="l" rtl="0">
              <a:spcBef>
                <a:spcPts val="1600"/>
              </a:spcBef>
              <a:spcAft>
                <a:spcPts val="0"/>
              </a:spcAft>
              <a:buNone/>
            </a:pPr>
            <a:r>
              <a:rPr lang="en" dirty="0">
                <a:latin typeface="Comfortaa"/>
                <a:ea typeface="Comfortaa"/>
                <a:cs typeface="Comfortaa"/>
                <a:sym typeface="Comfortaa"/>
              </a:rPr>
              <a:t>Sending yourself this kind of mental message can actually increase your anxiety level </a:t>
            </a:r>
            <a:endParaRPr dirty="0">
              <a:latin typeface="Comfortaa"/>
              <a:ea typeface="Comfortaa"/>
              <a:cs typeface="Comfortaa"/>
              <a:sym typeface="Comfortaa"/>
            </a:endParaRPr>
          </a:p>
          <a:p>
            <a:pPr marL="0" lvl="0" indent="0" algn="l" rtl="0">
              <a:spcBef>
                <a:spcPts val="1600"/>
              </a:spcBef>
              <a:spcAft>
                <a:spcPts val="0"/>
              </a:spcAft>
              <a:buNone/>
            </a:pPr>
            <a:r>
              <a:rPr lang="en" dirty="0">
                <a:latin typeface="Comfortaa"/>
                <a:ea typeface="Comfortaa"/>
                <a:cs typeface="Comfortaa"/>
                <a:sym typeface="Comfortaa"/>
              </a:rPr>
              <a:t>How can you make you change this message so it is positive and can make you feel more peaceful? </a:t>
            </a:r>
            <a:endParaRPr dirty="0">
              <a:latin typeface="Comfortaa"/>
              <a:ea typeface="Comfortaa"/>
              <a:cs typeface="Comfortaa"/>
              <a:sym typeface="Comfortaa"/>
            </a:endParaRPr>
          </a:p>
          <a:p>
            <a:pPr marL="0" lvl="0" indent="0" algn="l" rtl="0">
              <a:spcBef>
                <a:spcPts val="1600"/>
              </a:spcBef>
              <a:spcAft>
                <a:spcPts val="0"/>
              </a:spcAft>
              <a:buNone/>
            </a:pPr>
            <a:r>
              <a:rPr lang="en" dirty="0">
                <a:latin typeface="Comfortaa"/>
                <a:ea typeface="Comfortaa"/>
                <a:cs typeface="Comfortaa"/>
                <a:sym typeface="Comfortaa"/>
              </a:rPr>
              <a:t>How about this: “Those kids are laughing; they must be laughing at the way I look.” </a:t>
            </a:r>
            <a:endParaRPr dirty="0">
              <a:latin typeface="Comfortaa"/>
              <a:ea typeface="Comfortaa"/>
              <a:cs typeface="Comfortaa"/>
              <a:sym typeface="Comfortaa"/>
            </a:endParaRPr>
          </a:p>
          <a:p>
            <a:pPr marL="0" lvl="0" indent="0" algn="l" rtl="0">
              <a:spcBef>
                <a:spcPts val="1600"/>
              </a:spcBef>
              <a:spcAft>
                <a:spcPts val="0"/>
              </a:spcAft>
              <a:buNone/>
            </a:pPr>
            <a:r>
              <a:rPr lang="en" dirty="0">
                <a:latin typeface="Comfortaa"/>
                <a:ea typeface="Comfortaa"/>
                <a:cs typeface="Comfortaa"/>
                <a:sym typeface="Comfortaa"/>
              </a:rPr>
              <a:t>How could you change that to a positive message? </a:t>
            </a:r>
            <a:endParaRPr dirty="0">
              <a:latin typeface="Comfortaa"/>
              <a:ea typeface="Comfortaa"/>
              <a:cs typeface="Comfortaa"/>
              <a:sym typeface="Comfortaa"/>
            </a:endParaRPr>
          </a:p>
          <a:p>
            <a:pPr marL="0" lvl="0" indent="0" algn="l" rtl="0">
              <a:spcBef>
                <a:spcPts val="1600"/>
              </a:spcBef>
              <a:spcAft>
                <a:spcPts val="1600"/>
              </a:spcAft>
              <a:buNone/>
            </a:pPr>
            <a:r>
              <a:rPr lang="en" dirty="0">
                <a:latin typeface="Comfortaa"/>
                <a:ea typeface="Comfortaa"/>
                <a:cs typeface="Comfortaa"/>
                <a:sym typeface="Comfortaa"/>
              </a:rPr>
              <a:t>Try paying attention to your mental messages over the next few days. </a:t>
            </a:r>
            <a:endParaRPr dirty="0">
              <a:latin typeface="Comfortaa"/>
              <a:ea typeface="Comfortaa"/>
              <a:cs typeface="Comfortaa"/>
              <a:sym typeface="Comfortaa"/>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9606" y="658907"/>
            <a:ext cx="2514600" cy="4121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11700" y="147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omfortaa"/>
                <a:ea typeface="Comfortaa"/>
                <a:cs typeface="Comfortaa"/>
                <a:sym typeface="Comfortaa"/>
              </a:rPr>
              <a:t>Stretching is another stress reliever  </a:t>
            </a:r>
            <a:endParaRPr>
              <a:latin typeface="Comfortaa"/>
              <a:ea typeface="Comfortaa"/>
              <a:cs typeface="Comfortaa"/>
              <a:sym typeface="Comfortaa"/>
            </a:endParaRPr>
          </a:p>
        </p:txBody>
      </p:sp>
      <p:pic>
        <p:nvPicPr>
          <p:cNvPr id="4098" name="Picture 2" descr="C:\Users\gochoa\Desktop\kisscc0-yoga-silhouette-drawing-physical-fitness-download-female-yoga-pose-silhouette-28-5b710c52bb3686.595169591534135378766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9025" y="199744"/>
            <a:ext cx="1701052" cy="4621026"/>
          </a:xfrm>
          <a:prstGeom prst="rect">
            <a:avLst/>
          </a:prstGeom>
          <a:noFill/>
          <a:extLst>
            <a:ext uri="{909E8E84-426E-40DD-AFC4-6F175D3DCCD1}">
              <a14:hiddenFill xmlns:a14="http://schemas.microsoft.com/office/drawing/2010/main">
                <a:solidFill>
                  <a:srgbClr val="FFFFFF"/>
                </a:solidFill>
              </a14:hiddenFill>
            </a:ext>
          </a:extLst>
        </p:spPr>
      </p:pic>
      <p:sp>
        <p:nvSpPr>
          <p:cNvPr id="111" name="Google Shape;111;p21"/>
          <p:cNvSpPr txBox="1">
            <a:spLocks noGrp="1"/>
          </p:cNvSpPr>
          <p:nvPr>
            <p:ph type="body" idx="1"/>
          </p:nvPr>
        </p:nvSpPr>
        <p:spPr>
          <a:xfrm>
            <a:off x="311700" y="9789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omfortaa"/>
                <a:ea typeface="Comfortaa"/>
                <a:cs typeface="Comfortaa"/>
                <a:sym typeface="Comfortaa"/>
              </a:rPr>
              <a:t>Stand up on your tiptoes and stretch your arms straight above your head - toward the ceiling. </a:t>
            </a:r>
            <a:endParaRPr dirty="0">
              <a:latin typeface="Comfortaa"/>
              <a:ea typeface="Comfortaa"/>
              <a:cs typeface="Comfortaa"/>
              <a:sym typeface="Comfortaa"/>
            </a:endParaRPr>
          </a:p>
          <a:p>
            <a:pPr marL="0" lvl="0" indent="0" algn="l" rtl="0">
              <a:spcBef>
                <a:spcPts val="1600"/>
              </a:spcBef>
              <a:spcAft>
                <a:spcPts val="0"/>
              </a:spcAft>
              <a:buNone/>
            </a:pPr>
            <a:r>
              <a:rPr lang="en" dirty="0">
                <a:latin typeface="Comfortaa"/>
                <a:ea typeface="Comfortaa"/>
                <a:cs typeface="Comfortaa"/>
                <a:sym typeface="Comfortaa"/>
              </a:rPr>
              <a:t>Hold that position to the count of 10. </a:t>
            </a:r>
            <a:endParaRPr dirty="0">
              <a:latin typeface="Comfortaa"/>
              <a:ea typeface="Comfortaa"/>
              <a:cs typeface="Comfortaa"/>
              <a:sym typeface="Comfortaa"/>
            </a:endParaRPr>
          </a:p>
          <a:p>
            <a:pPr marL="0" lvl="0" indent="0" algn="l" rtl="0">
              <a:spcBef>
                <a:spcPts val="1600"/>
              </a:spcBef>
              <a:spcAft>
                <a:spcPts val="0"/>
              </a:spcAft>
              <a:buNone/>
            </a:pPr>
            <a:r>
              <a:rPr lang="en" dirty="0">
                <a:latin typeface="Comfortaa"/>
                <a:ea typeface="Comfortaa"/>
                <a:cs typeface="Comfortaa"/>
                <a:sym typeface="Comfortaa"/>
              </a:rPr>
              <a:t>Put your arms down and your feet flat on the flow.</a:t>
            </a:r>
            <a:endParaRPr dirty="0">
              <a:latin typeface="Comfortaa"/>
              <a:ea typeface="Comfortaa"/>
              <a:cs typeface="Comfortaa"/>
              <a:sym typeface="Comfortaa"/>
            </a:endParaRPr>
          </a:p>
          <a:p>
            <a:pPr marL="0" lvl="0" indent="0" algn="l" rtl="0">
              <a:spcBef>
                <a:spcPts val="1600"/>
              </a:spcBef>
              <a:spcAft>
                <a:spcPts val="0"/>
              </a:spcAft>
              <a:buNone/>
            </a:pPr>
            <a:r>
              <a:rPr lang="en" dirty="0">
                <a:latin typeface="Comfortaa"/>
                <a:ea typeface="Comfortaa"/>
                <a:cs typeface="Comfortaa"/>
                <a:sym typeface="Comfortaa"/>
              </a:rPr>
              <a:t>Lift up your shoulders without moving your head and hold that position. </a:t>
            </a:r>
            <a:endParaRPr dirty="0">
              <a:latin typeface="Comfortaa"/>
              <a:ea typeface="Comfortaa"/>
              <a:cs typeface="Comfortaa"/>
              <a:sym typeface="Comfortaa"/>
            </a:endParaRPr>
          </a:p>
          <a:p>
            <a:pPr marL="0" lvl="0" indent="0" algn="l" rtl="0">
              <a:spcBef>
                <a:spcPts val="1600"/>
              </a:spcBef>
              <a:spcAft>
                <a:spcPts val="1600"/>
              </a:spcAft>
              <a:buNone/>
            </a:pPr>
            <a:r>
              <a:rPr lang="en" dirty="0">
                <a:latin typeface="Comfortaa"/>
                <a:ea typeface="Comfortaa"/>
                <a:cs typeface="Comfortaa"/>
                <a:sym typeface="Comfortaa"/>
              </a:rPr>
              <a:t>Relax and roll your head so your left ear is touching your left shoulder; then roll your head so your right ear is touching your right shoulder. Let’s do that five times.</a:t>
            </a:r>
            <a:r>
              <a:rPr lang="en" dirty="0"/>
              <a:t> </a:t>
            </a:r>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1223</Words>
  <Application>Microsoft Office PowerPoint</Application>
  <PresentationFormat>On-screen Show (16:9)</PresentationFormat>
  <Paragraphs>146</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Comfortaa</vt:lpstr>
      <vt:lpstr>Montserrat</vt:lpstr>
      <vt:lpstr>Proxima Nova</vt:lpstr>
      <vt:lpstr>Spearmint</vt:lpstr>
      <vt:lpstr>Stress and Anxiety </vt:lpstr>
      <vt:lpstr>Learning Objectives: Lesson 1</vt:lpstr>
      <vt:lpstr>        What is Stress? What is Anxiety?</vt:lpstr>
      <vt:lpstr>ACTIVITY #1</vt:lpstr>
      <vt:lpstr>ACTIVITY #2 </vt:lpstr>
      <vt:lpstr>CLASS DISCUSSION </vt:lpstr>
      <vt:lpstr>STRESS-RELIEVERS</vt:lpstr>
      <vt:lpstr>Positive Mental Messages </vt:lpstr>
      <vt:lpstr>Stretching is another stress reliever  </vt:lpstr>
      <vt:lpstr>Deep Breathing </vt:lpstr>
      <vt:lpstr>Wrap Up</vt:lpstr>
      <vt:lpstr>Dealing with Stress and Anxiety</vt:lpstr>
      <vt:lpstr>Lesson 2: Learning Objectives</vt:lpstr>
      <vt:lpstr>Recap Lesson 1</vt:lpstr>
      <vt:lpstr>PowerPoint Presentation</vt:lpstr>
      <vt:lpstr>Healthy ways of dealing with Stress</vt:lpstr>
      <vt:lpstr>Possible Solutions and Consequences  </vt:lpstr>
      <vt:lpstr>Healthy ways of dealing with Stress</vt:lpstr>
      <vt:lpstr>Activity 1: Sportsaholic: Look, Listen, Link </vt:lpstr>
      <vt:lpstr>Activity 2: Group Activity </vt:lpstr>
      <vt:lpstr>Teen Depression </vt:lpstr>
      <vt:lpstr>Lesson 3: Learning Objectives</vt:lpstr>
      <vt:lpstr>Lesson 3: Teen Depression </vt:lpstr>
      <vt:lpstr>Activity 1: Anonymous Depression Survey </vt:lpstr>
      <vt:lpstr>Activity 2 : Depression worksheet: Look, Listen, Link </vt:lpstr>
      <vt:lpstr>Suicide Prevention Skills Practice </vt:lpstr>
      <vt:lpstr>Lesson 4: Learning Objectives</vt:lpstr>
      <vt:lpstr>Think, pair, share </vt:lpstr>
      <vt:lpstr>Activity 1: Maze Escape </vt:lpstr>
      <vt:lpstr>Link </vt:lpstr>
      <vt:lpstr>People you can link </vt:lpstr>
      <vt:lpstr>Think Pair Share</vt:lpstr>
      <vt:lpstr>Warning signs that a teen might be thinking about suicide?</vt:lpstr>
      <vt:lpstr>Activity 2: Scenario Worksheet </vt:lpstr>
      <vt:lpstr>Activity 3: Demonstration Role Play</vt:lpstr>
      <vt:lpstr>Activity 4: myLINKS Resource Cards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and Anxiety</dc:title>
  <dc:creator>Ochoa, Gustavo (gochoa@psusd.us)</dc:creator>
  <cp:lastModifiedBy>Ochoa, Gustavo (gochoa@psusd.us)</cp:lastModifiedBy>
  <cp:revision>4</cp:revision>
  <dcterms:modified xsi:type="dcterms:W3CDTF">2019-09-11T14:19:04Z</dcterms:modified>
</cp:coreProperties>
</file>